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201" r:id="rId1"/>
  </p:sldMasterIdLst>
  <p:notesMasterIdLst>
    <p:notesMasterId r:id="rId37"/>
  </p:notesMasterIdLst>
  <p:sldIdLst>
    <p:sldId id="256" r:id="rId2"/>
    <p:sldId id="257" r:id="rId3"/>
    <p:sldId id="259" r:id="rId4"/>
    <p:sldId id="295" r:id="rId5"/>
    <p:sldId id="258" r:id="rId6"/>
    <p:sldId id="29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8" r:id="rId21"/>
    <p:sldId id="275" r:id="rId22"/>
    <p:sldId id="276" r:id="rId23"/>
    <p:sldId id="292" r:id="rId24"/>
    <p:sldId id="293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89" r:id="rId33"/>
    <p:sldId id="290" r:id="rId34"/>
    <p:sldId id="287" r:id="rId35"/>
    <p:sldId id="28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itlin Adams" initials="" lastIdx="5" clrIdx="0"/>
  <p:cmAuthor id="1" name="" initials="" lastIdx="10" clrIdx="1"/>
  <p:cmAuthor id="2" name="Eryn Guevara" initials="" lastIdx="1" clrIdx="2"/>
  <p:cmAuthor id="3" name="Joy Crutchfield" initials="" lastIdx="2" clrIdx="3"/>
  <p:cmAuthor id="4" name="Hamad Mohammad" initials="" lastIdx="1" clrIdx="4"/>
  <p:cmAuthor id="5" name="Microsoft Office User" initials="MOU" lastIdx="5" clrIdx="5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8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1E07C2-6BD6-4EE1-8FEB-22C39DF00830}">
  <a:tblStyle styleId="{E51E07C2-6BD6-4EE1-8FEB-22C39DF008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2"/>
    <p:restoredTop sz="94626"/>
  </p:normalViewPr>
  <p:slideViewPr>
    <p:cSldViewPr snapToGrid="0" snapToObjects="1">
      <p:cViewPr varScale="1">
        <p:scale>
          <a:sx n="83" d="100"/>
          <a:sy n="83" d="100"/>
        </p:scale>
        <p:origin x="9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aitlinAdams\Desktop\Presentation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aitlinAdams\Downloads\Presentation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aitlinAdams\Desktop\Presentation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aitlinAdams\Downloads\Presentation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bg1"/>
                </a:solidFill>
              </a:rPr>
              <a:t>Arsenic</a:t>
            </a:r>
            <a:r>
              <a:rPr lang="en-US" sz="1800" baseline="0">
                <a:solidFill>
                  <a:schemeClr val="bg1"/>
                </a:solidFill>
              </a:rPr>
              <a:t> XRF Data</a:t>
            </a:r>
            <a:endParaRPr lang="en-US" sz="180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Arsenic Levels &gt; 10 PPM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'Original XRF'!$H$19:$H$74</c:f>
              <c:numCache>
                <c:formatCode>General</c:formatCode>
                <c:ptCount val="56"/>
                <c:pt idx="0">
                  <c:v>8</c:v>
                </c:pt>
                <c:pt idx="1">
                  <c:v>9</c:v>
                </c:pt>
                <c:pt idx="2">
                  <c:v>13</c:v>
                </c:pt>
                <c:pt idx="3">
                  <c:v>18</c:v>
                </c:pt>
                <c:pt idx="4">
                  <c:v>39</c:v>
                </c:pt>
                <c:pt idx="5">
                  <c:v>3</c:v>
                </c:pt>
                <c:pt idx="6">
                  <c:v>42</c:v>
                </c:pt>
                <c:pt idx="7">
                  <c:v>43</c:v>
                </c:pt>
                <c:pt idx="8">
                  <c:v>47</c:v>
                </c:pt>
                <c:pt idx="9">
                  <c:v>49</c:v>
                </c:pt>
                <c:pt idx="10">
                  <c:v>52</c:v>
                </c:pt>
                <c:pt idx="11">
                  <c:v>55</c:v>
                </c:pt>
                <c:pt idx="12">
                  <c:v>68</c:v>
                </c:pt>
                <c:pt idx="13">
                  <c:v>73</c:v>
                </c:pt>
                <c:pt idx="14">
                  <c:v>12</c:v>
                </c:pt>
                <c:pt idx="15">
                  <c:v>30</c:v>
                </c:pt>
                <c:pt idx="16">
                  <c:v>37</c:v>
                </c:pt>
                <c:pt idx="17">
                  <c:v>69</c:v>
                </c:pt>
                <c:pt idx="18">
                  <c:v>70</c:v>
                </c:pt>
                <c:pt idx="19">
                  <c:v>59</c:v>
                </c:pt>
                <c:pt idx="20">
                  <c:v>58</c:v>
                </c:pt>
                <c:pt idx="21">
                  <c:v>62</c:v>
                </c:pt>
                <c:pt idx="22">
                  <c:v>71</c:v>
                </c:pt>
                <c:pt idx="23">
                  <c:v>60</c:v>
                </c:pt>
                <c:pt idx="24">
                  <c:v>11</c:v>
                </c:pt>
                <c:pt idx="25">
                  <c:v>76</c:v>
                </c:pt>
                <c:pt idx="26">
                  <c:v>14</c:v>
                </c:pt>
                <c:pt idx="27">
                  <c:v>32</c:v>
                </c:pt>
                <c:pt idx="28">
                  <c:v>72</c:v>
                </c:pt>
                <c:pt idx="29">
                  <c:v>22</c:v>
                </c:pt>
                <c:pt idx="30">
                  <c:v>79</c:v>
                </c:pt>
                <c:pt idx="31">
                  <c:v>17</c:v>
                </c:pt>
                <c:pt idx="32">
                  <c:v>19</c:v>
                </c:pt>
                <c:pt idx="33">
                  <c:v>5</c:v>
                </c:pt>
                <c:pt idx="34">
                  <c:v>7</c:v>
                </c:pt>
                <c:pt idx="35">
                  <c:v>40</c:v>
                </c:pt>
                <c:pt idx="36">
                  <c:v>46</c:v>
                </c:pt>
                <c:pt idx="37">
                  <c:v>2</c:v>
                </c:pt>
                <c:pt idx="38">
                  <c:v>15</c:v>
                </c:pt>
                <c:pt idx="39">
                  <c:v>23</c:v>
                </c:pt>
                <c:pt idx="40">
                  <c:v>38</c:v>
                </c:pt>
                <c:pt idx="41">
                  <c:v>41</c:v>
                </c:pt>
                <c:pt idx="42">
                  <c:v>45</c:v>
                </c:pt>
                <c:pt idx="43">
                  <c:v>54</c:v>
                </c:pt>
                <c:pt idx="44">
                  <c:v>75</c:v>
                </c:pt>
                <c:pt idx="45">
                  <c:v>78</c:v>
                </c:pt>
                <c:pt idx="46">
                  <c:v>80</c:v>
                </c:pt>
                <c:pt idx="47">
                  <c:v>3</c:v>
                </c:pt>
                <c:pt idx="48">
                  <c:v>51</c:v>
                </c:pt>
                <c:pt idx="49">
                  <c:v>53</c:v>
                </c:pt>
                <c:pt idx="50">
                  <c:v>56</c:v>
                </c:pt>
                <c:pt idx="51">
                  <c:v>57</c:v>
                </c:pt>
                <c:pt idx="52">
                  <c:v>64</c:v>
                </c:pt>
                <c:pt idx="53">
                  <c:v>65</c:v>
                </c:pt>
                <c:pt idx="54">
                  <c:v>66</c:v>
                </c:pt>
                <c:pt idx="55">
                  <c:v>67</c:v>
                </c:pt>
              </c:numCache>
            </c:numRef>
          </c:xVal>
          <c:yVal>
            <c:numRef>
              <c:f>'Original XRF'!$I$19:$I$74</c:f>
              <c:numCache>
                <c:formatCode>General</c:formatCode>
                <c:ptCount val="56"/>
                <c:pt idx="0">
                  <c:v>10.87</c:v>
                </c:pt>
                <c:pt idx="1">
                  <c:v>13.54</c:v>
                </c:pt>
                <c:pt idx="2">
                  <c:v>14.83</c:v>
                </c:pt>
                <c:pt idx="3">
                  <c:v>11.99</c:v>
                </c:pt>
                <c:pt idx="4">
                  <c:v>15.59</c:v>
                </c:pt>
                <c:pt idx="5">
                  <c:v>12.57</c:v>
                </c:pt>
                <c:pt idx="6">
                  <c:v>28.35</c:v>
                </c:pt>
                <c:pt idx="7">
                  <c:v>30.72</c:v>
                </c:pt>
                <c:pt idx="8">
                  <c:v>11.36</c:v>
                </c:pt>
                <c:pt idx="9">
                  <c:v>12.44</c:v>
                </c:pt>
                <c:pt idx="10">
                  <c:v>13.28</c:v>
                </c:pt>
                <c:pt idx="11">
                  <c:v>21.94</c:v>
                </c:pt>
                <c:pt idx="12">
                  <c:v>10.42</c:v>
                </c:pt>
                <c:pt idx="13">
                  <c:v>10.64</c:v>
                </c:pt>
                <c:pt idx="14">
                  <c:v>27.77</c:v>
                </c:pt>
                <c:pt idx="15">
                  <c:v>26.25</c:v>
                </c:pt>
                <c:pt idx="16">
                  <c:v>22.25</c:v>
                </c:pt>
                <c:pt idx="17">
                  <c:v>13.8</c:v>
                </c:pt>
                <c:pt idx="18">
                  <c:v>12.84</c:v>
                </c:pt>
                <c:pt idx="19">
                  <c:v>20.79</c:v>
                </c:pt>
                <c:pt idx="20">
                  <c:v>25.74</c:v>
                </c:pt>
                <c:pt idx="21">
                  <c:v>19.71</c:v>
                </c:pt>
                <c:pt idx="22">
                  <c:v>16.05</c:v>
                </c:pt>
                <c:pt idx="23">
                  <c:v>17.12</c:v>
                </c:pt>
                <c:pt idx="24">
                  <c:v>11.65</c:v>
                </c:pt>
                <c:pt idx="25">
                  <c:v>15.39</c:v>
                </c:pt>
                <c:pt idx="26">
                  <c:v>11</c:v>
                </c:pt>
                <c:pt idx="27">
                  <c:v>12.94</c:v>
                </c:pt>
                <c:pt idx="28">
                  <c:v>18.57</c:v>
                </c:pt>
                <c:pt idx="29">
                  <c:v>14.19</c:v>
                </c:pt>
                <c:pt idx="30">
                  <c:v>19.239999999999998</c:v>
                </c:pt>
                <c:pt idx="31">
                  <c:v>15.48</c:v>
                </c:pt>
                <c:pt idx="32">
                  <c:v>13.93</c:v>
                </c:pt>
                <c:pt idx="33">
                  <c:v>10.050000000000001</c:v>
                </c:pt>
                <c:pt idx="34">
                  <c:v>10.44</c:v>
                </c:pt>
                <c:pt idx="35">
                  <c:v>12.55</c:v>
                </c:pt>
                <c:pt idx="36">
                  <c:v>15.12</c:v>
                </c:pt>
                <c:pt idx="37">
                  <c:v>20.54</c:v>
                </c:pt>
                <c:pt idx="38">
                  <c:v>14.58</c:v>
                </c:pt>
                <c:pt idx="39">
                  <c:v>12.78</c:v>
                </c:pt>
                <c:pt idx="40">
                  <c:v>13.26</c:v>
                </c:pt>
                <c:pt idx="41">
                  <c:v>28.52</c:v>
                </c:pt>
                <c:pt idx="42">
                  <c:v>21.19</c:v>
                </c:pt>
                <c:pt idx="43">
                  <c:v>22.33</c:v>
                </c:pt>
                <c:pt idx="44">
                  <c:v>16.27</c:v>
                </c:pt>
                <c:pt idx="45">
                  <c:v>29.97</c:v>
                </c:pt>
                <c:pt idx="46">
                  <c:v>12.92</c:v>
                </c:pt>
                <c:pt idx="47">
                  <c:v>18.809999999999999</c:v>
                </c:pt>
                <c:pt idx="48">
                  <c:v>11.35</c:v>
                </c:pt>
                <c:pt idx="49">
                  <c:v>13.13</c:v>
                </c:pt>
                <c:pt idx="50">
                  <c:v>13.04</c:v>
                </c:pt>
                <c:pt idx="51">
                  <c:v>11.2</c:v>
                </c:pt>
                <c:pt idx="52">
                  <c:v>11.46</c:v>
                </c:pt>
                <c:pt idx="53">
                  <c:v>11.32</c:v>
                </c:pt>
                <c:pt idx="54">
                  <c:v>14.76</c:v>
                </c:pt>
                <c:pt idx="55">
                  <c:v>20.38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E3-3445-89DB-A430B98CB071}"/>
            </c:ext>
          </c:extLst>
        </c:ser>
        <c:ser>
          <c:idx val="1"/>
          <c:order val="1"/>
          <c:tx>
            <c:v>Arsenic Levels &lt; 10 PPM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'Original XRF'!$F$19:$F$38</c:f>
              <c:numCache>
                <c:formatCode>General</c:formatCode>
                <c:ptCount val="20"/>
                <c:pt idx="0">
                  <c:v>1</c:v>
                </c:pt>
                <c:pt idx="1">
                  <c:v>44</c:v>
                </c:pt>
                <c:pt idx="2">
                  <c:v>61</c:v>
                </c:pt>
                <c:pt idx="3">
                  <c:v>5</c:v>
                </c:pt>
                <c:pt idx="4">
                  <c:v>27</c:v>
                </c:pt>
                <c:pt idx="5">
                  <c:v>4</c:v>
                </c:pt>
                <c:pt idx="6">
                  <c:v>20</c:v>
                </c:pt>
                <c:pt idx="7">
                  <c:v>10</c:v>
                </c:pt>
                <c:pt idx="8">
                  <c:v>6</c:v>
                </c:pt>
                <c:pt idx="9">
                  <c:v>29</c:v>
                </c:pt>
                <c:pt idx="10">
                  <c:v>74</c:v>
                </c:pt>
                <c:pt idx="11">
                  <c:v>21</c:v>
                </c:pt>
                <c:pt idx="12">
                  <c:v>63</c:v>
                </c:pt>
                <c:pt idx="13">
                  <c:v>31</c:v>
                </c:pt>
                <c:pt idx="14">
                  <c:v>48</c:v>
                </c:pt>
                <c:pt idx="15">
                  <c:v>77</c:v>
                </c:pt>
                <c:pt idx="16">
                  <c:v>4</c:v>
                </c:pt>
                <c:pt idx="17">
                  <c:v>28</c:v>
                </c:pt>
                <c:pt idx="18">
                  <c:v>50</c:v>
                </c:pt>
                <c:pt idx="19">
                  <c:v>1</c:v>
                </c:pt>
              </c:numCache>
            </c:numRef>
          </c:xVal>
          <c:yVal>
            <c:numRef>
              <c:f>'Original XRF'!$G$19:$G$38</c:f>
              <c:numCache>
                <c:formatCode>General</c:formatCode>
                <c:ptCount val="20"/>
                <c:pt idx="0">
                  <c:v>9.59</c:v>
                </c:pt>
                <c:pt idx="1">
                  <c:v>8.9700000000000006</c:v>
                </c:pt>
                <c:pt idx="2">
                  <c:v>9.32</c:v>
                </c:pt>
                <c:pt idx="3">
                  <c:v>9.4499999999999993</c:v>
                </c:pt>
                <c:pt idx="4">
                  <c:v>9.36</c:v>
                </c:pt>
                <c:pt idx="5">
                  <c:v>2.58</c:v>
                </c:pt>
                <c:pt idx="6">
                  <c:v>3.55</c:v>
                </c:pt>
                <c:pt idx="7">
                  <c:v>4.1500000000000004</c:v>
                </c:pt>
                <c:pt idx="8">
                  <c:v>4.0999999999999996</c:v>
                </c:pt>
                <c:pt idx="9">
                  <c:v>4.59</c:v>
                </c:pt>
                <c:pt idx="10">
                  <c:v>4.4800000000000004</c:v>
                </c:pt>
                <c:pt idx="11">
                  <c:v>4.3600000000000003</c:v>
                </c:pt>
                <c:pt idx="12">
                  <c:v>4.47</c:v>
                </c:pt>
                <c:pt idx="13">
                  <c:v>4.38</c:v>
                </c:pt>
                <c:pt idx="14">
                  <c:v>4.2699999999999996</c:v>
                </c:pt>
                <c:pt idx="15">
                  <c:v>4.05</c:v>
                </c:pt>
                <c:pt idx="16">
                  <c:v>4.04</c:v>
                </c:pt>
                <c:pt idx="17">
                  <c:v>4.2300000000000004</c:v>
                </c:pt>
                <c:pt idx="18">
                  <c:v>5</c:v>
                </c:pt>
                <c:pt idx="19">
                  <c:v>9.3699999999999992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AE3-3445-89DB-A430B98CB071}"/>
            </c:ext>
          </c:extLst>
        </c:ser>
        <c:ser>
          <c:idx val="2"/>
          <c:order val="2"/>
          <c:tx>
            <c:v>Arizona Soil Remediation Standard (10 PPM) </c:v>
          </c:tx>
          <c:spPr>
            <a:ln w="25400" cap="rnd">
              <a:solidFill>
                <a:srgbClr val="638F33"/>
              </a:solidFill>
              <a:round/>
            </a:ln>
            <a:effectLst/>
          </c:spPr>
          <c:marker>
            <c:symbol val="none"/>
          </c:marker>
          <c:xVal>
            <c:numRef>
              <c:f>'Original XRF'!$K$18:$K$98</c:f>
              <c:numCache>
                <c:formatCode>General</c:formatCode>
                <c:ptCount val="8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</c:numCache>
            </c:numRef>
          </c:xVal>
          <c:yVal>
            <c:numRef>
              <c:f>'Original XRF'!$L$18:$L$98</c:f>
              <c:numCache>
                <c:formatCode>General</c:formatCode>
                <c:ptCount val="81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  <c:pt idx="36">
                  <c:v>10</c:v>
                </c:pt>
                <c:pt idx="37">
                  <c:v>10</c:v>
                </c:pt>
                <c:pt idx="38">
                  <c:v>10</c:v>
                </c:pt>
                <c:pt idx="39">
                  <c:v>10</c:v>
                </c:pt>
                <c:pt idx="40">
                  <c:v>10</c:v>
                </c:pt>
                <c:pt idx="41">
                  <c:v>10</c:v>
                </c:pt>
                <c:pt idx="42">
                  <c:v>10</c:v>
                </c:pt>
                <c:pt idx="43">
                  <c:v>10</c:v>
                </c:pt>
                <c:pt idx="44">
                  <c:v>10</c:v>
                </c:pt>
                <c:pt idx="45">
                  <c:v>10</c:v>
                </c:pt>
                <c:pt idx="46">
                  <c:v>10</c:v>
                </c:pt>
                <c:pt idx="47">
                  <c:v>10</c:v>
                </c:pt>
                <c:pt idx="48">
                  <c:v>10</c:v>
                </c:pt>
                <c:pt idx="49">
                  <c:v>10</c:v>
                </c:pt>
                <c:pt idx="50">
                  <c:v>10</c:v>
                </c:pt>
                <c:pt idx="51">
                  <c:v>10</c:v>
                </c:pt>
                <c:pt idx="52">
                  <c:v>10</c:v>
                </c:pt>
                <c:pt idx="53">
                  <c:v>10</c:v>
                </c:pt>
                <c:pt idx="54">
                  <c:v>10</c:v>
                </c:pt>
                <c:pt idx="55">
                  <c:v>10</c:v>
                </c:pt>
                <c:pt idx="56">
                  <c:v>10</c:v>
                </c:pt>
                <c:pt idx="57">
                  <c:v>10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2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10</c:v>
                </c:pt>
                <c:pt idx="70">
                  <c:v>10</c:v>
                </c:pt>
                <c:pt idx="71">
                  <c:v>10</c:v>
                </c:pt>
                <c:pt idx="72">
                  <c:v>10</c:v>
                </c:pt>
                <c:pt idx="73">
                  <c:v>10</c:v>
                </c:pt>
                <c:pt idx="74">
                  <c:v>10</c:v>
                </c:pt>
                <c:pt idx="75">
                  <c:v>10</c:v>
                </c:pt>
                <c:pt idx="76">
                  <c:v>10</c:v>
                </c:pt>
                <c:pt idx="77">
                  <c:v>10</c:v>
                </c:pt>
                <c:pt idx="78">
                  <c:v>10</c:v>
                </c:pt>
                <c:pt idx="79">
                  <c:v>10</c:v>
                </c:pt>
                <c:pt idx="80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AE3-3445-89DB-A430B98CB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282832"/>
        <c:axId val="358288736"/>
      </c:scatterChart>
      <c:valAx>
        <c:axId val="358282832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bg1"/>
                    </a:solidFill>
                  </a:rPr>
                  <a:t>XRF</a:t>
                </a:r>
                <a:r>
                  <a:rPr lang="en-US" sz="1200" baseline="0">
                    <a:solidFill>
                      <a:schemeClr val="bg1"/>
                    </a:solidFill>
                  </a:rPr>
                  <a:t> Data Points</a:t>
                </a:r>
                <a:endParaRPr lang="en-US" sz="1200">
                  <a:solidFill>
                    <a:schemeClr val="bg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288736"/>
        <c:crosses val="autoZero"/>
        <c:crossBetween val="midCat"/>
      </c:valAx>
      <c:valAx>
        <c:axId val="35828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bg1"/>
                    </a:solidFill>
                  </a:rPr>
                  <a:t>Arsenic</a:t>
                </a:r>
                <a:r>
                  <a:rPr lang="en-US" sz="1200" baseline="0">
                    <a:solidFill>
                      <a:schemeClr val="bg1"/>
                    </a:solidFill>
                  </a:rPr>
                  <a:t> Concentration (PPM)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282832"/>
        <c:crosses val="autoZero"/>
        <c:crossBetween val="midCat"/>
      </c:valAx>
      <c:spPr>
        <a:noFill/>
        <a:ln>
          <a:solidFill>
            <a:schemeClr val="bg1">
              <a:alpha val="1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"/>
          <c:y val="0.92565940001301494"/>
          <c:w val="0.99806135039228894"/>
          <c:h val="7.43405999869850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>
        <a:lumMod val="75000"/>
        <a:lumOff val="25000"/>
      </a:schemeClr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chemeClr val="bg1"/>
                </a:solidFill>
              </a:rPr>
              <a:t>FAA and XRF Correlation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Correlation Data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34925">
                <a:solidFill>
                  <a:srgbClr val="00B0F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F0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layout>
                <c:manualLayout>
                  <c:x val="-2.7606741965180499E-2"/>
                  <c:y val="-0.5444772451379044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Correlations!$H$5:$H$25</c:f>
              <c:numCache>
                <c:formatCode>General</c:formatCode>
                <c:ptCount val="21"/>
                <c:pt idx="0">
                  <c:v>9.6</c:v>
                </c:pt>
                <c:pt idx="1">
                  <c:v>11.3</c:v>
                </c:pt>
                <c:pt idx="2">
                  <c:v>9.3699999999999992</c:v>
                </c:pt>
                <c:pt idx="3">
                  <c:v>20.5</c:v>
                </c:pt>
                <c:pt idx="4">
                  <c:v>2.6</c:v>
                </c:pt>
                <c:pt idx="5">
                  <c:v>10.050000000000001</c:v>
                </c:pt>
                <c:pt idx="6">
                  <c:v>10.9</c:v>
                </c:pt>
                <c:pt idx="7">
                  <c:v>4.1500000000000004</c:v>
                </c:pt>
                <c:pt idx="8">
                  <c:v>3.55</c:v>
                </c:pt>
                <c:pt idx="9">
                  <c:v>14.2</c:v>
                </c:pt>
                <c:pt idx="10">
                  <c:v>12.9</c:v>
                </c:pt>
                <c:pt idx="11">
                  <c:v>22.2</c:v>
                </c:pt>
                <c:pt idx="12">
                  <c:v>15.6</c:v>
                </c:pt>
                <c:pt idx="13">
                  <c:v>28.4</c:v>
                </c:pt>
                <c:pt idx="14">
                  <c:v>30.7</c:v>
                </c:pt>
                <c:pt idx="15">
                  <c:v>11.4</c:v>
                </c:pt>
                <c:pt idx="16">
                  <c:v>13.3</c:v>
                </c:pt>
                <c:pt idx="17">
                  <c:v>4.47</c:v>
                </c:pt>
                <c:pt idx="18">
                  <c:v>4.05</c:v>
                </c:pt>
                <c:pt idx="19">
                  <c:v>19.2</c:v>
                </c:pt>
                <c:pt idx="20">
                  <c:v>0</c:v>
                </c:pt>
              </c:numCache>
            </c:numRef>
          </c:xVal>
          <c:yVal>
            <c:numRef>
              <c:f>Correlations!$G$5:$G$25</c:f>
              <c:numCache>
                <c:formatCode>General</c:formatCode>
                <c:ptCount val="21"/>
                <c:pt idx="0">
                  <c:v>0</c:v>
                </c:pt>
                <c:pt idx="1">
                  <c:v>5.53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5.3</c:v>
                </c:pt>
                <c:pt idx="9">
                  <c:v>0</c:v>
                </c:pt>
                <c:pt idx="10">
                  <c:v>6.08</c:v>
                </c:pt>
                <c:pt idx="11">
                  <c:v>0</c:v>
                </c:pt>
                <c:pt idx="12">
                  <c:v>5.86</c:v>
                </c:pt>
                <c:pt idx="13">
                  <c:v>17.5</c:v>
                </c:pt>
                <c:pt idx="14">
                  <c:v>20.399999999999999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9.35</c:v>
                </c:pt>
                <c:pt idx="19">
                  <c:v>6.44</c:v>
                </c:pt>
                <c:pt idx="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F6-F542-A4BC-3D4EB9457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093000"/>
        <c:axId val="507093656"/>
      </c:scatterChart>
      <c:valAx>
        <c:axId val="507093000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bg1"/>
                    </a:solidFill>
                  </a:rPr>
                  <a:t>XRF Concentrations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093656"/>
        <c:crosses val="autoZero"/>
        <c:crossBetween val="midCat"/>
      </c:valAx>
      <c:valAx>
        <c:axId val="507093656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bg1"/>
                    </a:solidFill>
                  </a:rPr>
                  <a:t>FAA</a:t>
                </a:r>
                <a:r>
                  <a:rPr lang="en-US" sz="1200" baseline="0" dirty="0">
                    <a:solidFill>
                      <a:schemeClr val="bg1"/>
                    </a:solidFill>
                  </a:rPr>
                  <a:t> Concentrations (PPM)</a:t>
                </a:r>
                <a:endParaRPr lang="en-US" sz="1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0930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75000"/>
        <a:lumOff val="2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bg1"/>
                </a:solidFill>
              </a:rPr>
              <a:t>Arsenic</a:t>
            </a:r>
            <a:r>
              <a:rPr lang="en-US" sz="1800" baseline="0">
                <a:solidFill>
                  <a:schemeClr val="bg1"/>
                </a:solidFill>
              </a:rPr>
              <a:t> XRF Data</a:t>
            </a:r>
            <a:endParaRPr lang="en-US" sz="180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Arsenic Levels &gt; 10 PPM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'Corrected XRF'!$E$3:$E$4</c:f>
              <c:numCache>
                <c:formatCode>General</c:formatCode>
                <c:ptCount val="2"/>
                <c:pt idx="0">
                  <c:v>78</c:v>
                </c:pt>
                <c:pt idx="1">
                  <c:v>43</c:v>
                </c:pt>
              </c:numCache>
            </c:numRef>
          </c:xVal>
          <c:yVal>
            <c:numRef>
              <c:f>'Corrected XRF'!$F$3:$F$4</c:f>
              <c:numCache>
                <c:formatCode>General</c:formatCode>
                <c:ptCount val="2"/>
                <c:pt idx="0">
                  <c:v>10.1</c:v>
                </c:pt>
                <c:pt idx="1">
                  <c:v>10.4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AEB-7F41-BAC6-B7423900DC33}"/>
            </c:ext>
          </c:extLst>
        </c:ser>
        <c:ser>
          <c:idx val="1"/>
          <c:order val="1"/>
          <c:tx>
            <c:v>Arsenic Levels &lt; 10 PPM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'Corrected XRF'!$H$3:$H$77</c:f>
              <c:numCache>
                <c:formatCode>General</c:formatCode>
                <c:ptCount val="75"/>
                <c:pt idx="0">
                  <c:v>8</c:v>
                </c:pt>
                <c:pt idx="1">
                  <c:v>9</c:v>
                </c:pt>
                <c:pt idx="2">
                  <c:v>13</c:v>
                </c:pt>
                <c:pt idx="3">
                  <c:v>18</c:v>
                </c:pt>
                <c:pt idx="4">
                  <c:v>39</c:v>
                </c:pt>
                <c:pt idx="5">
                  <c:v>1</c:v>
                </c:pt>
                <c:pt idx="6">
                  <c:v>3</c:v>
                </c:pt>
                <c:pt idx="7">
                  <c:v>42</c:v>
                </c:pt>
                <c:pt idx="8">
                  <c:v>44</c:v>
                </c:pt>
                <c:pt idx="9">
                  <c:v>47</c:v>
                </c:pt>
                <c:pt idx="10">
                  <c:v>49</c:v>
                </c:pt>
                <c:pt idx="11">
                  <c:v>52</c:v>
                </c:pt>
                <c:pt idx="12">
                  <c:v>55</c:v>
                </c:pt>
                <c:pt idx="13">
                  <c:v>61</c:v>
                </c:pt>
                <c:pt idx="14">
                  <c:v>68</c:v>
                </c:pt>
                <c:pt idx="15">
                  <c:v>73</c:v>
                </c:pt>
                <c:pt idx="16">
                  <c:v>12</c:v>
                </c:pt>
                <c:pt idx="17">
                  <c:v>30</c:v>
                </c:pt>
                <c:pt idx="18">
                  <c:v>37</c:v>
                </c:pt>
                <c:pt idx="19">
                  <c:v>69</c:v>
                </c:pt>
                <c:pt idx="20">
                  <c:v>70</c:v>
                </c:pt>
                <c:pt idx="21">
                  <c:v>59</c:v>
                </c:pt>
                <c:pt idx="22">
                  <c:v>58</c:v>
                </c:pt>
                <c:pt idx="23">
                  <c:v>62</c:v>
                </c:pt>
                <c:pt idx="24">
                  <c:v>5</c:v>
                </c:pt>
                <c:pt idx="25">
                  <c:v>71</c:v>
                </c:pt>
                <c:pt idx="26">
                  <c:v>60</c:v>
                </c:pt>
                <c:pt idx="27">
                  <c:v>11</c:v>
                </c:pt>
                <c:pt idx="28">
                  <c:v>76</c:v>
                </c:pt>
                <c:pt idx="29">
                  <c:v>3</c:v>
                </c:pt>
                <c:pt idx="30">
                  <c:v>27</c:v>
                </c:pt>
                <c:pt idx="31">
                  <c:v>14</c:v>
                </c:pt>
                <c:pt idx="32">
                  <c:v>32</c:v>
                </c:pt>
                <c:pt idx="33">
                  <c:v>72</c:v>
                </c:pt>
                <c:pt idx="34">
                  <c:v>22</c:v>
                </c:pt>
                <c:pt idx="35">
                  <c:v>79</c:v>
                </c:pt>
                <c:pt idx="36">
                  <c:v>17</c:v>
                </c:pt>
                <c:pt idx="37">
                  <c:v>19</c:v>
                </c:pt>
                <c:pt idx="38">
                  <c:v>5</c:v>
                </c:pt>
                <c:pt idx="39">
                  <c:v>7</c:v>
                </c:pt>
                <c:pt idx="40">
                  <c:v>40</c:v>
                </c:pt>
                <c:pt idx="41">
                  <c:v>46</c:v>
                </c:pt>
                <c:pt idx="42">
                  <c:v>2</c:v>
                </c:pt>
                <c:pt idx="43">
                  <c:v>4</c:v>
                </c:pt>
                <c:pt idx="44">
                  <c:v>20</c:v>
                </c:pt>
                <c:pt idx="45">
                  <c:v>10</c:v>
                </c:pt>
                <c:pt idx="46">
                  <c:v>6</c:v>
                </c:pt>
                <c:pt idx="47">
                  <c:v>29</c:v>
                </c:pt>
                <c:pt idx="48">
                  <c:v>15</c:v>
                </c:pt>
                <c:pt idx="49">
                  <c:v>74</c:v>
                </c:pt>
                <c:pt idx="50">
                  <c:v>21</c:v>
                </c:pt>
                <c:pt idx="51">
                  <c:v>63</c:v>
                </c:pt>
                <c:pt idx="52">
                  <c:v>31</c:v>
                </c:pt>
                <c:pt idx="53">
                  <c:v>48</c:v>
                </c:pt>
                <c:pt idx="54">
                  <c:v>77</c:v>
                </c:pt>
                <c:pt idx="55">
                  <c:v>4</c:v>
                </c:pt>
                <c:pt idx="56">
                  <c:v>28</c:v>
                </c:pt>
                <c:pt idx="57">
                  <c:v>23</c:v>
                </c:pt>
                <c:pt idx="58">
                  <c:v>38</c:v>
                </c:pt>
                <c:pt idx="59">
                  <c:v>41</c:v>
                </c:pt>
                <c:pt idx="60">
                  <c:v>45</c:v>
                </c:pt>
                <c:pt idx="61">
                  <c:v>50</c:v>
                </c:pt>
                <c:pt idx="62">
                  <c:v>54</c:v>
                </c:pt>
                <c:pt idx="63">
                  <c:v>75</c:v>
                </c:pt>
                <c:pt idx="64">
                  <c:v>80</c:v>
                </c:pt>
                <c:pt idx="65">
                  <c:v>1</c:v>
                </c:pt>
                <c:pt idx="66">
                  <c:v>3</c:v>
                </c:pt>
                <c:pt idx="67">
                  <c:v>51</c:v>
                </c:pt>
                <c:pt idx="68">
                  <c:v>53</c:v>
                </c:pt>
                <c:pt idx="69">
                  <c:v>56</c:v>
                </c:pt>
                <c:pt idx="70">
                  <c:v>57</c:v>
                </c:pt>
                <c:pt idx="71">
                  <c:v>64</c:v>
                </c:pt>
                <c:pt idx="72">
                  <c:v>65</c:v>
                </c:pt>
                <c:pt idx="73">
                  <c:v>66</c:v>
                </c:pt>
                <c:pt idx="74">
                  <c:v>67</c:v>
                </c:pt>
              </c:numCache>
            </c:numRef>
          </c:xVal>
          <c:yVal>
            <c:numRef>
              <c:f>'Corrected XRF'!$I$3:$I$77</c:f>
              <c:numCache>
                <c:formatCode>General</c:formatCode>
                <c:ptCount val="75"/>
                <c:pt idx="0">
                  <c:v>3.7</c:v>
                </c:pt>
                <c:pt idx="1">
                  <c:v>4.5999999999999996</c:v>
                </c:pt>
                <c:pt idx="2">
                  <c:v>5</c:v>
                </c:pt>
                <c:pt idx="3">
                  <c:v>4</c:v>
                </c:pt>
                <c:pt idx="4">
                  <c:v>5.3</c:v>
                </c:pt>
                <c:pt idx="5">
                  <c:v>3.2</c:v>
                </c:pt>
                <c:pt idx="6">
                  <c:v>4.2</c:v>
                </c:pt>
                <c:pt idx="7">
                  <c:v>9.6</c:v>
                </c:pt>
                <c:pt idx="8">
                  <c:v>3</c:v>
                </c:pt>
                <c:pt idx="9">
                  <c:v>3.8</c:v>
                </c:pt>
                <c:pt idx="10">
                  <c:v>4.2</c:v>
                </c:pt>
                <c:pt idx="11">
                  <c:v>4.5</c:v>
                </c:pt>
                <c:pt idx="12">
                  <c:v>7.4</c:v>
                </c:pt>
                <c:pt idx="13">
                  <c:v>3.1</c:v>
                </c:pt>
                <c:pt idx="14">
                  <c:v>3.5</c:v>
                </c:pt>
                <c:pt idx="15">
                  <c:v>3.6</c:v>
                </c:pt>
                <c:pt idx="16">
                  <c:v>9.4</c:v>
                </c:pt>
                <c:pt idx="17">
                  <c:v>8.9</c:v>
                </c:pt>
                <c:pt idx="18">
                  <c:v>7.5</c:v>
                </c:pt>
                <c:pt idx="19">
                  <c:v>4.7</c:v>
                </c:pt>
                <c:pt idx="20">
                  <c:v>4.3</c:v>
                </c:pt>
                <c:pt idx="21">
                  <c:v>7</c:v>
                </c:pt>
                <c:pt idx="22">
                  <c:v>8.6999999999999993</c:v>
                </c:pt>
                <c:pt idx="23">
                  <c:v>6.7</c:v>
                </c:pt>
                <c:pt idx="24">
                  <c:v>3.2</c:v>
                </c:pt>
                <c:pt idx="25">
                  <c:v>5.4</c:v>
                </c:pt>
                <c:pt idx="26">
                  <c:v>5.8</c:v>
                </c:pt>
                <c:pt idx="27">
                  <c:v>3.9</c:v>
                </c:pt>
                <c:pt idx="28">
                  <c:v>5.2</c:v>
                </c:pt>
                <c:pt idx="29">
                  <c:v>3.8</c:v>
                </c:pt>
                <c:pt idx="30">
                  <c:v>3.2</c:v>
                </c:pt>
                <c:pt idx="31">
                  <c:v>3.7</c:v>
                </c:pt>
                <c:pt idx="32">
                  <c:v>4.4000000000000004</c:v>
                </c:pt>
                <c:pt idx="33">
                  <c:v>6.3</c:v>
                </c:pt>
                <c:pt idx="34">
                  <c:v>4.8</c:v>
                </c:pt>
                <c:pt idx="35">
                  <c:v>6.5</c:v>
                </c:pt>
                <c:pt idx="36">
                  <c:v>5.2</c:v>
                </c:pt>
                <c:pt idx="37">
                  <c:v>4.7</c:v>
                </c:pt>
                <c:pt idx="38">
                  <c:v>3.4</c:v>
                </c:pt>
                <c:pt idx="39">
                  <c:v>3.5</c:v>
                </c:pt>
                <c:pt idx="40">
                  <c:v>4.2</c:v>
                </c:pt>
                <c:pt idx="41">
                  <c:v>5.0999999999999996</c:v>
                </c:pt>
                <c:pt idx="42">
                  <c:v>6.9</c:v>
                </c:pt>
                <c:pt idx="43">
                  <c:v>0.9</c:v>
                </c:pt>
                <c:pt idx="44">
                  <c:v>1.2</c:v>
                </c:pt>
                <c:pt idx="45">
                  <c:v>1.4</c:v>
                </c:pt>
                <c:pt idx="46">
                  <c:v>1.4</c:v>
                </c:pt>
                <c:pt idx="47">
                  <c:v>1.5</c:v>
                </c:pt>
                <c:pt idx="48">
                  <c:v>4.9000000000000004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2">
                  <c:v>1.5</c:v>
                </c:pt>
                <c:pt idx="53">
                  <c:v>1.4</c:v>
                </c:pt>
                <c:pt idx="54">
                  <c:v>1.4</c:v>
                </c:pt>
                <c:pt idx="55">
                  <c:v>1.4</c:v>
                </c:pt>
                <c:pt idx="56">
                  <c:v>1.4</c:v>
                </c:pt>
                <c:pt idx="57">
                  <c:v>4.3</c:v>
                </c:pt>
                <c:pt idx="58">
                  <c:v>4.5</c:v>
                </c:pt>
                <c:pt idx="59">
                  <c:v>9.6</c:v>
                </c:pt>
                <c:pt idx="60">
                  <c:v>7.2</c:v>
                </c:pt>
                <c:pt idx="61">
                  <c:v>1.7</c:v>
                </c:pt>
                <c:pt idx="62">
                  <c:v>7.5</c:v>
                </c:pt>
                <c:pt idx="63">
                  <c:v>5.5</c:v>
                </c:pt>
                <c:pt idx="64">
                  <c:v>4.4000000000000004</c:v>
                </c:pt>
                <c:pt idx="65">
                  <c:v>3.2</c:v>
                </c:pt>
                <c:pt idx="66">
                  <c:v>6.4</c:v>
                </c:pt>
                <c:pt idx="67">
                  <c:v>3.8</c:v>
                </c:pt>
                <c:pt idx="68">
                  <c:v>4.4000000000000004</c:v>
                </c:pt>
                <c:pt idx="69">
                  <c:v>4.4000000000000004</c:v>
                </c:pt>
                <c:pt idx="70">
                  <c:v>3.8</c:v>
                </c:pt>
                <c:pt idx="71">
                  <c:v>3.9</c:v>
                </c:pt>
                <c:pt idx="72">
                  <c:v>3.8</c:v>
                </c:pt>
                <c:pt idx="73">
                  <c:v>5</c:v>
                </c:pt>
                <c:pt idx="74">
                  <c:v>6.9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AEB-7F41-BAC6-B7423900DC33}"/>
            </c:ext>
          </c:extLst>
        </c:ser>
        <c:ser>
          <c:idx val="2"/>
          <c:order val="2"/>
          <c:tx>
            <c:v>Arizona Soil Remediation Standard (10 PPM) </c:v>
          </c:tx>
          <c:spPr>
            <a:ln w="25400" cap="rnd">
              <a:solidFill>
                <a:srgbClr val="638F33"/>
              </a:solidFill>
              <a:round/>
            </a:ln>
            <a:effectLst/>
          </c:spPr>
          <c:marker>
            <c:symbol val="none"/>
          </c:marker>
          <c:xVal>
            <c:numRef>
              <c:f>'Original XRF'!$K$18:$K$98</c:f>
              <c:numCache>
                <c:formatCode>General</c:formatCode>
                <c:ptCount val="8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</c:numCache>
            </c:numRef>
          </c:xVal>
          <c:yVal>
            <c:numRef>
              <c:f>'Original XRF'!$L$18:$L$98</c:f>
              <c:numCache>
                <c:formatCode>General</c:formatCode>
                <c:ptCount val="81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  <c:pt idx="36">
                  <c:v>10</c:v>
                </c:pt>
                <c:pt idx="37">
                  <c:v>10</c:v>
                </c:pt>
                <c:pt idx="38">
                  <c:v>10</c:v>
                </c:pt>
                <c:pt idx="39">
                  <c:v>10</c:v>
                </c:pt>
                <c:pt idx="40">
                  <c:v>10</c:v>
                </c:pt>
                <c:pt idx="41">
                  <c:v>10</c:v>
                </c:pt>
                <c:pt idx="42">
                  <c:v>10</c:v>
                </c:pt>
                <c:pt idx="43">
                  <c:v>10</c:v>
                </c:pt>
                <c:pt idx="44">
                  <c:v>10</c:v>
                </c:pt>
                <c:pt idx="45">
                  <c:v>10</c:v>
                </c:pt>
                <c:pt idx="46">
                  <c:v>10</c:v>
                </c:pt>
                <c:pt idx="47">
                  <c:v>10</c:v>
                </c:pt>
                <c:pt idx="48">
                  <c:v>10</c:v>
                </c:pt>
                <c:pt idx="49">
                  <c:v>10</c:v>
                </c:pt>
                <c:pt idx="50">
                  <c:v>10</c:v>
                </c:pt>
                <c:pt idx="51">
                  <c:v>10</c:v>
                </c:pt>
                <c:pt idx="52">
                  <c:v>10</c:v>
                </c:pt>
                <c:pt idx="53">
                  <c:v>10</c:v>
                </c:pt>
                <c:pt idx="54">
                  <c:v>10</c:v>
                </c:pt>
                <c:pt idx="55">
                  <c:v>10</c:v>
                </c:pt>
                <c:pt idx="56">
                  <c:v>10</c:v>
                </c:pt>
                <c:pt idx="57">
                  <c:v>10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2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10</c:v>
                </c:pt>
                <c:pt idx="70">
                  <c:v>10</c:v>
                </c:pt>
                <c:pt idx="71">
                  <c:v>10</c:v>
                </c:pt>
                <c:pt idx="72">
                  <c:v>10</c:v>
                </c:pt>
                <c:pt idx="73">
                  <c:v>10</c:v>
                </c:pt>
                <c:pt idx="74">
                  <c:v>10</c:v>
                </c:pt>
                <c:pt idx="75">
                  <c:v>10</c:v>
                </c:pt>
                <c:pt idx="76">
                  <c:v>10</c:v>
                </c:pt>
                <c:pt idx="77">
                  <c:v>10</c:v>
                </c:pt>
                <c:pt idx="78">
                  <c:v>10</c:v>
                </c:pt>
                <c:pt idx="79">
                  <c:v>10</c:v>
                </c:pt>
                <c:pt idx="80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AEB-7F41-BAC6-B7423900D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282832"/>
        <c:axId val="358288736"/>
      </c:scatterChart>
      <c:valAx>
        <c:axId val="358282832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bg1"/>
                    </a:solidFill>
                  </a:rPr>
                  <a:t>XRF</a:t>
                </a:r>
                <a:r>
                  <a:rPr lang="en-US" sz="1200" baseline="0">
                    <a:solidFill>
                      <a:schemeClr val="bg1"/>
                    </a:solidFill>
                  </a:rPr>
                  <a:t> Data Points</a:t>
                </a:r>
                <a:endParaRPr lang="en-US" sz="1200">
                  <a:solidFill>
                    <a:schemeClr val="bg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288736"/>
        <c:crosses val="autoZero"/>
        <c:crossBetween val="midCat"/>
      </c:valAx>
      <c:valAx>
        <c:axId val="35828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bg1"/>
                    </a:solidFill>
                  </a:rPr>
                  <a:t>Arsenic</a:t>
                </a:r>
                <a:r>
                  <a:rPr lang="en-US" sz="1200" baseline="0">
                    <a:solidFill>
                      <a:schemeClr val="bg1"/>
                    </a:solidFill>
                  </a:rPr>
                  <a:t> Concentration (PPM)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282832"/>
        <c:crosses val="autoZero"/>
        <c:crossBetween val="midCat"/>
      </c:valAx>
      <c:spPr>
        <a:noFill/>
        <a:ln>
          <a:solidFill>
            <a:schemeClr val="bg1">
              <a:alpha val="1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"/>
          <c:y val="0.92565940001301494"/>
          <c:w val="0.99806135039228894"/>
          <c:h val="7.43405999869850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>
        <a:lumMod val="75000"/>
        <a:lumOff val="25000"/>
      </a:schemeClr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>
                <a:solidFill>
                  <a:schemeClr val="bg1"/>
                </a:solidFill>
              </a:rPr>
              <a:t>Distribution Graph for Arsenic Concentrations </a:t>
            </a:r>
            <a:endParaRPr lang="en-US" sz="200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'[1]Distribution Graph'!$P$2:$P$70</c:f>
              <c:numCache>
                <c:formatCode>General</c:formatCode>
                <c:ptCount val="69"/>
                <c:pt idx="0">
                  <c:v>1.1970331429536001</c:v>
                </c:pt>
                <c:pt idx="1">
                  <c:v>1.363904</c:v>
                </c:pt>
                <c:pt idx="2">
                  <c:v>1.3672800000000001</c:v>
                </c:pt>
                <c:pt idx="3">
                  <c:v>1.3856068570464002</c:v>
                </c:pt>
                <c:pt idx="4">
                  <c:v>1.4000754285232002</c:v>
                </c:pt>
                <c:pt idx="5">
                  <c:v>1.4280480000000002</c:v>
                </c:pt>
                <c:pt idx="6">
                  <c:v>1.4405874285231999</c:v>
                </c:pt>
                <c:pt idx="7">
                  <c:v>1.4724182855696002</c:v>
                </c:pt>
                <c:pt idx="8">
                  <c:v>1.4796525714768001</c:v>
                </c:pt>
                <c:pt idx="9">
                  <c:v>1.5095542855696</c:v>
                </c:pt>
                <c:pt idx="10">
                  <c:v>1.5110011429535999</c:v>
                </c:pt>
                <c:pt idx="11">
                  <c:v>1.5481371429535999</c:v>
                </c:pt>
                <c:pt idx="12">
                  <c:v>1.6884822855696</c:v>
                </c:pt>
                <c:pt idx="13">
                  <c:v>3.0271466667792</c:v>
                </c:pt>
                <c:pt idx="14">
                  <c:v>3.1454674285232</c:v>
                </c:pt>
                <c:pt idx="15">
                  <c:v>3.1599360000000001</c:v>
                </c:pt>
                <c:pt idx="16">
                  <c:v>3.3922048</c:v>
                </c:pt>
                <c:pt idx="17">
                  <c:v>3.5192388556959999</c:v>
                </c:pt>
                <c:pt idx="18">
                  <c:v>3.5250262852319998</c:v>
                </c:pt>
                <c:pt idx="19">
                  <c:v>3.593510855696</c:v>
                </c:pt>
                <c:pt idx="20">
                  <c:v>3.6697119999999996</c:v>
                </c:pt>
                <c:pt idx="21">
                  <c:v>3.7121531443040001</c:v>
                </c:pt>
                <c:pt idx="22">
                  <c:v>3.7799946677920002</c:v>
                </c:pt>
                <c:pt idx="23">
                  <c:v>3.823078855696</c:v>
                </c:pt>
                <c:pt idx="24">
                  <c:v>3.8317600000000001</c:v>
                </c:pt>
                <c:pt idx="25">
                  <c:v>3.8351359999999999</c:v>
                </c:pt>
                <c:pt idx="26">
                  <c:v>3.8693782852320004</c:v>
                </c:pt>
                <c:pt idx="27">
                  <c:v>3.931352</c:v>
                </c:pt>
                <c:pt idx="28">
                  <c:v>4.0478240000000003</c:v>
                </c:pt>
                <c:pt idx="29">
                  <c:v>4.1986186677920001</c:v>
                </c:pt>
                <c:pt idx="30">
                  <c:v>4.2378445704640004</c:v>
                </c:pt>
                <c:pt idx="31">
                  <c:v>4.3140457147679996</c:v>
                </c:pt>
                <c:pt idx="32">
                  <c:v>4.3333371443040001</c:v>
                </c:pt>
                <c:pt idx="33">
                  <c:v>4.3603451443040004</c:v>
                </c:pt>
                <c:pt idx="34">
                  <c:v>4.368544</c:v>
                </c:pt>
                <c:pt idx="35">
                  <c:v>4.402304</c:v>
                </c:pt>
                <c:pt idx="36">
                  <c:v>4.433652570464</c:v>
                </c:pt>
                <c:pt idx="37">
                  <c:v>4.4780228556959996</c:v>
                </c:pt>
                <c:pt idx="38">
                  <c:v>4.4833280000000002</c:v>
                </c:pt>
                <c:pt idx="39">
                  <c:v>4.5711040000000001</c:v>
                </c:pt>
                <c:pt idx="40">
                  <c:v>4.6571920000000002</c:v>
                </c:pt>
                <c:pt idx="41">
                  <c:v>4.7018034295360005</c:v>
                </c:pt>
                <c:pt idx="42">
                  <c:v>4.7890971443039998</c:v>
                </c:pt>
                <c:pt idx="43">
                  <c:v>4.9231725704639997</c:v>
                </c:pt>
                <c:pt idx="44">
                  <c:v>4.9829759999999998</c:v>
                </c:pt>
                <c:pt idx="45">
                  <c:v>5.0051611443040001</c:v>
                </c:pt>
                <c:pt idx="46">
                  <c:v>5.1035474295360004</c:v>
                </c:pt>
                <c:pt idx="47">
                  <c:v>5.1951817147680002</c:v>
                </c:pt>
                <c:pt idx="48">
                  <c:v>5.2274948556960004</c:v>
                </c:pt>
                <c:pt idx="49">
                  <c:v>5.2631839999999999</c:v>
                </c:pt>
                <c:pt idx="50">
                  <c:v>5.4184800000000006</c:v>
                </c:pt>
                <c:pt idx="51">
                  <c:v>5.4937165704639996</c:v>
                </c:pt>
                <c:pt idx="52">
                  <c:v>5.7797120000000008</c:v>
                </c:pt>
                <c:pt idx="53">
                  <c:v>6.2697142852319994</c:v>
                </c:pt>
                <c:pt idx="54">
                  <c:v>6.4959062852320004</c:v>
                </c:pt>
                <c:pt idx="55">
                  <c:v>6.6531314295360007</c:v>
                </c:pt>
                <c:pt idx="56">
                  <c:v>6.8807702852320007</c:v>
                </c:pt>
                <c:pt idx="57">
                  <c:v>7.0191862852320002</c:v>
                </c:pt>
                <c:pt idx="58">
                  <c:v>7.1542262852320002</c:v>
                </c:pt>
                <c:pt idx="59">
                  <c:v>7.4069440000000011</c:v>
                </c:pt>
                <c:pt idx="60">
                  <c:v>7.5106354295360003</c:v>
                </c:pt>
                <c:pt idx="61">
                  <c:v>7.538608</c:v>
                </c:pt>
                <c:pt idx="62">
                  <c:v>8.6907885704640009</c:v>
                </c:pt>
                <c:pt idx="63">
                  <c:v>8.8615177147680004</c:v>
                </c:pt>
                <c:pt idx="64">
                  <c:v>9.3765024000000015</c:v>
                </c:pt>
                <c:pt idx="65">
                  <c:v>9.5714422852320009</c:v>
                </c:pt>
                <c:pt idx="66">
                  <c:v>9.6283519999999996</c:v>
                </c:pt>
                <c:pt idx="67">
                  <c:v>10.118836570464</c:v>
                </c:pt>
                <c:pt idx="68">
                  <c:v>10.370589714768</c:v>
                </c:pt>
              </c:numCache>
            </c:numRef>
          </c:xVal>
          <c:yVal>
            <c:numRef>
              <c:f>'[1]Distribution Graph'!$Q$2:$Q$70</c:f>
              <c:numCache>
                <c:formatCode>General</c:formatCode>
                <c:ptCount val="69"/>
                <c:pt idx="0">
                  <c:v>5.7704306879876072E-2</c:v>
                </c:pt>
                <c:pt idx="1">
                  <c:v>6.387884452430137E-2</c:v>
                </c:pt>
                <c:pt idx="2">
                  <c:v>6.4007030453282446E-2</c:v>
                </c:pt>
                <c:pt idx="3">
                  <c:v>6.470507288459533E-2</c:v>
                </c:pt>
                <c:pt idx="4">
                  <c:v>6.5258733912429048E-2</c:v>
                </c:pt>
                <c:pt idx="5">
                  <c:v>6.6335497296275317E-2</c:v>
                </c:pt>
                <c:pt idx="6">
                  <c:v>6.6820866571950133E-2</c:v>
                </c:pt>
                <c:pt idx="7">
                  <c:v>6.8060280272521478E-2</c:v>
                </c:pt>
                <c:pt idx="8">
                  <c:v>6.8343410695616766E-2</c:v>
                </c:pt>
                <c:pt idx="9">
                  <c:v>6.9519256394316692E-2</c:v>
                </c:pt>
                <c:pt idx="10">
                  <c:v>6.9576377331426367E-2</c:v>
                </c:pt>
                <c:pt idx="11">
                  <c:v>7.1049451794515453E-2</c:v>
                </c:pt>
                <c:pt idx="12">
                  <c:v>7.6730844439284518E-2</c:v>
                </c:pt>
                <c:pt idx="13">
                  <c:v>0.13363976774258093</c:v>
                </c:pt>
                <c:pt idx="14">
                  <c:v>0.13818732753184015</c:v>
                </c:pt>
                <c:pt idx="15">
                  <c:v>0.13872984061411137</c:v>
                </c:pt>
                <c:pt idx="16">
                  <c:v>0.14697320269591216</c:v>
                </c:pt>
                <c:pt idx="17">
                  <c:v>0.15106272413303193</c:v>
                </c:pt>
                <c:pt idx="18">
                  <c:v>0.15124121493975506</c:v>
                </c:pt>
                <c:pt idx="19">
                  <c:v>0.15329895664797313</c:v>
                </c:pt>
                <c:pt idx="20">
                  <c:v>0.15546650651744076</c:v>
                </c:pt>
                <c:pt idx="21">
                  <c:v>0.15661572861217035</c:v>
                </c:pt>
                <c:pt idx="22">
                  <c:v>0.15836330367106771</c:v>
                </c:pt>
                <c:pt idx="23">
                  <c:v>0.15941438520716816</c:v>
                </c:pt>
                <c:pt idx="24">
                  <c:v>0.15962053096938014</c:v>
                </c:pt>
                <c:pt idx="25">
                  <c:v>0.15970018327638102</c:v>
                </c:pt>
                <c:pt idx="26">
                  <c:v>0.16049165135571847</c:v>
                </c:pt>
                <c:pt idx="27">
                  <c:v>0.16184684878451427</c:v>
                </c:pt>
                <c:pt idx="28">
                  <c:v>0.16411628034229392</c:v>
                </c:pt>
                <c:pt idx="29">
                  <c:v>0.16649432771281791</c:v>
                </c:pt>
                <c:pt idx="30">
                  <c:v>0.16700602152106014</c:v>
                </c:pt>
                <c:pt idx="31">
                  <c:v>0.1678710632309032</c:v>
                </c:pt>
                <c:pt idx="32">
                  <c:v>0.16806279026580404</c:v>
                </c:pt>
                <c:pt idx="33">
                  <c:v>0.16831255534278688</c:v>
                </c:pt>
                <c:pt idx="34">
                  <c:v>0.16838405786552738</c:v>
                </c:pt>
                <c:pt idx="35">
                  <c:v>0.16865720910276163</c:v>
                </c:pt>
                <c:pt idx="36">
                  <c:v>0.16888009386994035</c:v>
                </c:pt>
                <c:pt idx="37">
                  <c:v>0.16914470362012671</c:v>
                </c:pt>
                <c:pt idx="38">
                  <c:v>0.16917234055111455</c:v>
                </c:pt>
                <c:pt idx="39">
                  <c:v>0.16950506393458106</c:v>
                </c:pt>
                <c:pt idx="40">
                  <c:v>0.16960246488862601</c:v>
                </c:pt>
                <c:pt idx="41">
                  <c:v>0.16956359238461341</c:v>
                </c:pt>
                <c:pt idx="42">
                  <c:v>0.16931128602233447</c:v>
                </c:pt>
                <c:pt idx="43">
                  <c:v>0.16847202257806973</c:v>
                </c:pt>
                <c:pt idx="44">
                  <c:v>0.16792297772746431</c:v>
                </c:pt>
                <c:pt idx="45">
                  <c:v>0.16769218863461152</c:v>
                </c:pt>
                <c:pt idx="46">
                  <c:v>0.16649392798281379</c:v>
                </c:pt>
                <c:pt idx="47">
                  <c:v>0.16512556820397428</c:v>
                </c:pt>
                <c:pt idx="48">
                  <c:v>0.16458614750757039</c:v>
                </c:pt>
                <c:pt idx="49">
                  <c:v>0.16395645429602698</c:v>
                </c:pt>
                <c:pt idx="50">
                  <c:v>0.1608127694667468</c:v>
                </c:pt>
                <c:pt idx="51">
                  <c:v>0.15906198063109131</c:v>
                </c:pt>
                <c:pt idx="52">
                  <c:v>0.15116106747079108</c:v>
                </c:pt>
                <c:pt idx="53">
                  <c:v>0.13384652694789223</c:v>
                </c:pt>
                <c:pt idx="54">
                  <c:v>0.12469839910206645</c:v>
                </c:pt>
                <c:pt idx="55">
                  <c:v>0.11806560760704596</c:v>
                </c:pt>
                <c:pt idx="56">
                  <c:v>0.10822227355705707</c:v>
                </c:pt>
                <c:pt idx="57">
                  <c:v>0.10217383322538273</c:v>
                </c:pt>
                <c:pt idx="58">
                  <c:v>9.6277019706021677E-2</c:v>
                </c:pt>
                <c:pt idx="59">
                  <c:v>8.538114578082992E-2</c:v>
                </c:pt>
                <c:pt idx="60">
                  <c:v>8.1004615182216647E-2</c:v>
                </c:pt>
                <c:pt idx="61">
                  <c:v>7.9836306268565513E-2</c:v>
                </c:pt>
                <c:pt idx="62">
                  <c:v>3.8811097410060912E-2</c:v>
                </c:pt>
                <c:pt idx="63">
                  <c:v>3.4172395187248503E-2</c:v>
                </c:pt>
                <c:pt idx="64">
                  <c:v>2.2545972424068205E-2</c:v>
                </c:pt>
                <c:pt idx="65">
                  <c:v>1.9022676487796947E-2</c:v>
                </c:pt>
                <c:pt idx="66">
                  <c:v>1.8078612964511079E-2</c:v>
                </c:pt>
                <c:pt idx="67">
                  <c:v>1.1378884318108634E-2</c:v>
                </c:pt>
                <c:pt idx="68">
                  <c:v>8.8219445267521974E-3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73-B846-BC18-E7866B2E377C}"/>
            </c:ext>
          </c:extLst>
        </c:ser>
        <c:ser>
          <c:idx val="1"/>
          <c:order val="1"/>
          <c:tx>
            <c:v>50% EPC (4.7 PPM)</c:v>
          </c:tx>
          <c:spPr>
            <a:ln w="31750" cap="rnd">
              <a:solidFill>
                <a:srgbClr val="638F33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'Distribution Graph'!$U$8:$U$9</c:f>
              <c:numCache>
                <c:formatCode>General</c:formatCode>
                <c:ptCount val="2"/>
                <c:pt idx="0">
                  <c:v>4.7</c:v>
                </c:pt>
                <c:pt idx="1">
                  <c:v>4.7</c:v>
                </c:pt>
              </c:numCache>
            </c:numRef>
          </c:xVal>
          <c:yVal>
            <c:numRef>
              <c:f>'Distribution Graph'!$T$8:$T$9</c:f>
              <c:numCache>
                <c:formatCode>General</c:formatCode>
                <c:ptCount val="2"/>
                <c:pt idx="0">
                  <c:v>0</c:v>
                </c:pt>
                <c:pt idx="1">
                  <c:v>0.18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73-B846-BC18-E7866B2E377C}"/>
            </c:ext>
          </c:extLst>
        </c:ser>
        <c:ser>
          <c:idx val="2"/>
          <c:order val="2"/>
          <c:tx>
            <c:v>95% EPC (9.1 PPM)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31750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B9FC-024A-B984-5DF87DD1B021}"/>
              </c:ext>
            </c:extLst>
          </c:dPt>
          <c:xVal>
            <c:numRef>
              <c:f>'Distribution Graph'!$U$11:$U$12</c:f>
              <c:numCache>
                <c:formatCode>General</c:formatCode>
                <c:ptCount val="2"/>
                <c:pt idx="0">
                  <c:v>9.1</c:v>
                </c:pt>
                <c:pt idx="1">
                  <c:v>9.1</c:v>
                </c:pt>
              </c:numCache>
            </c:numRef>
          </c:xVal>
          <c:yVal>
            <c:numRef>
              <c:f>'Distribution Graph'!$T$11:$T$12</c:f>
              <c:numCache>
                <c:formatCode>General</c:formatCode>
                <c:ptCount val="2"/>
                <c:pt idx="0">
                  <c:v>0</c:v>
                </c:pt>
                <c:pt idx="1">
                  <c:v>0.18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073-B846-BC18-E7866B2E3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064872"/>
        <c:axId val="365066512"/>
      </c:scatterChart>
      <c:valAx>
        <c:axId val="365064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bg1"/>
                    </a:solidFill>
                  </a:rPr>
                  <a:t>Corrected XRF Data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066512"/>
        <c:crosses val="autoZero"/>
        <c:crossBetween val="midCat"/>
      </c:valAx>
      <c:valAx>
        <c:axId val="36506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bg1"/>
                    </a:solidFill>
                  </a:rPr>
                  <a:t>Distribution</a:t>
                </a:r>
                <a:r>
                  <a:rPr lang="en-US" sz="1200" baseline="0">
                    <a:solidFill>
                      <a:schemeClr val="bg1"/>
                    </a:solidFill>
                  </a:rPr>
                  <a:t> of Concentrations</a:t>
                </a:r>
                <a:endParaRPr lang="en-US" sz="1200">
                  <a:solidFill>
                    <a:schemeClr val="bg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064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>
        <a:lumMod val="75000"/>
        <a:lumOff val="2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6" name="Google Shape;2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6" name="Google Shape;2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We will need to very clearly and explicitly explain the correlation graph </a:t>
            </a:r>
            <a:endParaRPr/>
          </a:p>
        </p:txBody>
      </p:sp>
      <p:sp>
        <p:nvSpPr>
          <p:cNvPr id="292" name="Google Shape;2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0" name="Google Shape;33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Add in distribution curve</a:t>
            </a:r>
            <a:endParaRPr dirty="0"/>
          </a:p>
        </p:txBody>
      </p:sp>
      <p:sp>
        <p:nvSpPr>
          <p:cNvPr id="307" name="Google Shape;3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4" name="Google Shape;1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6" name="Google Shape;3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3" name="Google Shape;3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6016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3" name="Google Shape;3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9183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3" name="Google Shape;3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8" name="Google Shape;33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11a77df1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5" name="Google Shape;345;g511a77df1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11a77df1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2" name="Google Shape;352;g511a77df1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9" name="Google Shape;35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5" name="Google Shape;37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Will need to talk about the final results and the recommendations of the site</a:t>
            </a:r>
            <a:endParaRPr/>
          </a:p>
        </p:txBody>
      </p:sp>
      <p:sp>
        <p:nvSpPr>
          <p:cNvPr id="399" name="Google Shape;39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7" name="Google Shape;40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5" name="Google Shape;1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3" name="Google Shape;1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Add in pics of us sampling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193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4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09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105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105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105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105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105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105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105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105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105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42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8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6698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0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1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5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817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663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621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package" Target="../embeddings/Microsoft_Excel_Worksheet1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Excel_Worksheet2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Microsoft_Excel_Worksheet3.xlsx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Excel_Worksheet5.xlsx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Worksheet4.xls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uperfund/superfund-site-assessment-proces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inaturalist.org/pages/inat+standard+places" TargetMode="External"/><Relationship Id="rId5" Type="http://schemas.openxmlformats.org/officeDocument/2006/relationships/hyperlink" Target="https://cfpub.epa.gov/ncea/iris2/chemicalLanding.cfm?substance_nmbr=278" TargetMode="External"/><Relationship Id="rId4" Type="http://schemas.openxmlformats.org/officeDocument/2006/relationships/hyperlink" Target="http://jse.amstat.org/v13n1/olsson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>
            <a:spLocks noGrp="1"/>
          </p:cNvSpPr>
          <p:nvPr>
            <p:ph type="ctrTitle"/>
          </p:nvPr>
        </p:nvSpPr>
        <p:spPr>
          <a:xfrm>
            <a:off x="1433525" y="1127944"/>
            <a:ext cx="9160134" cy="274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dirty="0"/>
              <a:t>Tyro Mill Preliminary Assessment/Site Investigation </a:t>
            </a:r>
            <a:endParaRPr dirty="0"/>
          </a:p>
        </p:txBody>
      </p:sp>
      <p:sp>
        <p:nvSpPr>
          <p:cNvPr id="129" name="Google Shape;129;p14"/>
          <p:cNvSpPr txBox="1">
            <a:spLocks noGrp="1"/>
          </p:cNvSpPr>
          <p:nvPr>
            <p:ph type="subTitle" idx="1"/>
          </p:nvPr>
        </p:nvSpPr>
        <p:spPr>
          <a:xfrm>
            <a:off x="1932424" y="3483150"/>
            <a:ext cx="8162336" cy="1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"/>
              <a:buNone/>
            </a:pPr>
            <a:r>
              <a:rPr lang="en-US" sz="1600" b="1" dirty="0"/>
              <a:t>CENE 486C: ENGINEERING DESIGN   </a:t>
            </a:r>
            <a:endParaRPr sz="1600" b="1" dirty="0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890"/>
              <a:buNone/>
            </a:pPr>
            <a:r>
              <a:rPr lang="en-US" sz="1600" b="1" dirty="0"/>
              <a:t>APRIL </a:t>
            </a:r>
            <a:r>
              <a:rPr lang="en-US" sz="1600" b="1" dirty="0" smtClean="0"/>
              <a:t>26, </a:t>
            </a:r>
            <a:r>
              <a:rPr lang="en-US" sz="1600" b="1" dirty="0"/>
              <a:t>2019</a:t>
            </a:r>
            <a:endParaRPr sz="1600" b="1" dirty="0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890"/>
              <a:buNone/>
            </a:pPr>
            <a:r>
              <a:rPr lang="en-US" sz="1600" b="1" dirty="0"/>
              <a:t>PREPARED BY: CAITLIN ADAMS. JOY CRUTCHFIELD. ERYN GUEVARA. HAMAD MOHAMMAD</a:t>
            </a:r>
            <a:endParaRPr sz="1600" b="1" dirty="0"/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891"/>
              <a:buNone/>
            </a:pPr>
            <a:endParaRPr sz="989" dirty="0"/>
          </a:p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823" y="4928839"/>
            <a:ext cx="2200507" cy="192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3525" y="4928839"/>
            <a:ext cx="4097481" cy="1929161"/>
          </a:xfrm>
          <a:prstGeom prst="rect">
            <a:avLst/>
          </a:prstGeom>
          <a:solidFill>
            <a:srgbClr val="DAEFF5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>
            <a:spLocks noGrp="1"/>
          </p:cNvSpPr>
          <p:nvPr>
            <p:ph type="title"/>
          </p:nvPr>
        </p:nvSpPr>
        <p:spPr>
          <a:xfrm>
            <a:off x="1042736" y="593367"/>
            <a:ext cx="1073366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</a:rPr>
              <a:t>Field Sampling</a:t>
            </a:r>
            <a:r>
              <a:rPr lang="en-US" b="1" dirty="0"/>
              <a:t> </a:t>
            </a:r>
            <a:endParaRPr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11349404" y="6377818"/>
            <a:ext cx="731600" cy="5248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10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08" name="Google Shape;208;p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173" y="1490305"/>
            <a:ext cx="5588723" cy="465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459" y="1497091"/>
            <a:ext cx="5404455" cy="465906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/>
        </p:nvSpPr>
        <p:spPr>
          <a:xfrm>
            <a:off x="1084784" y="6179328"/>
            <a:ext cx="53415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Figure 9. Visible Mine Tailings Found Near Repository. </a:t>
            </a:r>
            <a:endParaRPr dirty="0">
              <a:latin typeface="+mn-lt"/>
            </a:endParaRPr>
          </a:p>
        </p:txBody>
      </p:sp>
      <p:sp>
        <p:nvSpPr>
          <p:cNvPr id="211" name="Google Shape;211;p22"/>
          <p:cNvSpPr txBox="1"/>
          <p:nvPr/>
        </p:nvSpPr>
        <p:spPr>
          <a:xfrm>
            <a:off x="6586367" y="6196954"/>
            <a:ext cx="5494637" cy="36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10. Example Procedure of QA/QC followed for Every Sample</a:t>
            </a:r>
            <a:endParaRPr sz="1600"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/>
              <a:t>Sampling </a:t>
            </a:r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body" idx="1"/>
          </p:nvPr>
        </p:nvSpPr>
        <p:spPr>
          <a:xfrm>
            <a:off x="415600" y="1878471"/>
            <a:ext cx="11360800" cy="421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8323263" y="1649690"/>
            <a:ext cx="3716723" cy="40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 txBox="1">
            <a:spLocks noGrp="1"/>
          </p:cNvSpPr>
          <p:nvPr>
            <p:ph type="title"/>
          </p:nvPr>
        </p:nvSpPr>
        <p:spPr>
          <a:xfrm>
            <a:off x="1138988" y="593367"/>
            <a:ext cx="1063741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Drying and Sieving of Samples 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12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27" name="Google Shape;227;p24" descr="https://lh3.googleusercontent.com/kLFNCYhFTVt3xzZJHHWbYt6z32zE0NTq-O_RFoajQYqLank-F-zzrzxl2JiWMMwoPRBMXIF4jEo2d6aje2EBqbKGqJxpUglODFyqLogJevb0BB_Ao_QemrVnDWQJ8nsiUb6aPpav3tk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825" y="1794075"/>
            <a:ext cx="3668252" cy="371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 descr="https://lh6.googleusercontent.com/hfvV9nJaJgauYUe1rJ-jFKgEC4efVKHpwBoc_clyr6-M1Fjwq_Mlw3TkA1Rn_pjgblzPgOK_jXHBKe1aH_k2Ohhh7_GKcBVkDmVbZz959w80FwNDUAvyK4E-JnGIw7KNO37wvwxq3mY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075" y="1801699"/>
            <a:ext cx="3747324" cy="3716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1002825" y="5510800"/>
            <a:ext cx="33615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11. Samples Drying </a:t>
            </a:r>
            <a:endParaRPr sz="1600" dirty="0">
              <a:latin typeface="+mn-lt"/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4710538" y="5518425"/>
            <a:ext cx="36684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12. Samples Being Prepared for Sieving </a:t>
            </a:r>
            <a:endParaRPr sz="1600" dirty="0">
              <a:latin typeface="+mn-lt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8379462" y="5496525"/>
            <a:ext cx="38064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13. Grid Sample 22 after Completing Sieving </a:t>
            </a:r>
            <a:endParaRPr sz="1600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1171074" y="593367"/>
            <a:ext cx="1060532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X-Ray Fluorescence Analysis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13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38" name="Google Shape;238;p25" descr="https://lh5.googleusercontent.com/9Yt1ZGxsdy7Q4Pe-V8SJB7a8QGe9K8cQgKbVPdvFM-wwx3si9Bni9Efnw8CURVxc3hs6vrGPWCGUIhGpTIGrGhTLM7XGLrY51nwDFwBW3TAVySCeQo1HlBcxBxdZDcfcrTmNOcHwfic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600" y="1790699"/>
            <a:ext cx="3826200" cy="37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 descr="https://lh5.googleusercontent.com/_dgBe-I6PGpE_N-YFMzfkVCvHOnkSSQWONqnb2gt8aE0-Rz4WTbYppK351cS0fy_J4bHQvJGtt_fJ-DOQNyb2JK-4mmulHi3FJwh9pC_ugQatQV8GpQdczn5UU6GHwUSsYi9NdCGtjM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300" y="1790699"/>
            <a:ext cx="3759200" cy="372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 descr="https://lh6.googleusercontent.com/Yck1_RLGZxskKB7EaLU3lTKZKWBA-KIduldovOtSahdXKXxtOksmFMx7h1Nan1xXPP4f49DlCpFOkjsYe3jEzWiaFGBpwRTg7-ZHdzZ1flnk8SFxOEfaGN3O94E6EXw7Q50aXvouhqE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500" y="1790699"/>
            <a:ext cx="3559500" cy="372730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 txBox="1"/>
          <p:nvPr/>
        </p:nvSpPr>
        <p:spPr>
          <a:xfrm>
            <a:off x="1060025" y="5518000"/>
            <a:ext cx="37482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Figure 14. Soil Sample with  XRF Cups </a:t>
            </a:r>
            <a:endParaRPr sz="1600" dirty="0">
              <a:latin typeface="+mn-lt"/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4946975" y="5469550"/>
            <a:ext cx="36855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15. Nine Prepared Samples to be XRF</a:t>
            </a:r>
            <a:endParaRPr sz="1600" dirty="0">
              <a:latin typeface="+mn-lt"/>
            </a:endParaRPr>
          </a:p>
        </p:txBody>
      </p:sp>
      <p:sp>
        <p:nvSpPr>
          <p:cNvPr id="243" name="Google Shape;243;p25"/>
          <p:cNvSpPr txBox="1"/>
          <p:nvPr/>
        </p:nvSpPr>
        <p:spPr>
          <a:xfrm>
            <a:off x="8697575" y="5469550"/>
            <a:ext cx="34209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16. Size Reference of XRF cup </a:t>
            </a:r>
            <a:endParaRPr sz="1600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>
            <a:spLocks noGrp="1"/>
          </p:cNvSpPr>
          <p:nvPr>
            <p:ph type="title"/>
          </p:nvPr>
        </p:nvSpPr>
        <p:spPr>
          <a:xfrm>
            <a:off x="1138988" y="593367"/>
            <a:ext cx="1063741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b="1" dirty="0">
                <a:solidFill>
                  <a:srgbClr val="000000"/>
                </a:solidFill>
              </a:rPr>
              <a:t>X-Ray Fluorescence Analysis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14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50" name="Google Shape;250;p26" descr="https://lh6.googleusercontent.com/fWxUPnvMFdRLsNtyZzZZugesep4sY4zcbA5eQ4kfKj25HVKzdWlY1nAEr2vxjM-xCGJxbtK1j1OMIl2ixjYFcHG5mwvAKucjsOJ4U1C5ysvqjIi9Y05fqUI3c8yrvbHzvymRBxrd2a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918" y="1829223"/>
            <a:ext cx="3341237" cy="411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 descr="https://lh5.googleusercontent.com/qfFI-Bp7LRb3zibNfPHV6aYhdRnnbKocqysrAFNziqnZ2SYpKPQZd0gse2VTHS7c8tU9xF80S-WbMa6xzMGbt2rTNfJaWyXTY3EOQh9ljOO2pHUMV1KhOudT0z2oTe9xQfLKyeDVjGA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7181" y="1810543"/>
            <a:ext cx="6719219" cy="411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6"/>
          <p:cNvSpPr txBox="1"/>
          <p:nvPr/>
        </p:nvSpPr>
        <p:spPr>
          <a:xfrm>
            <a:off x="1231825" y="5954525"/>
            <a:ext cx="34734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17. XRF Reading of a Soil Sample</a:t>
            </a:r>
            <a:endParaRPr sz="1600" dirty="0">
              <a:latin typeface="+mn-lt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7250325" y="5954525"/>
            <a:ext cx="2332930" cy="36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18. XRF Analysis </a:t>
            </a:r>
            <a:endParaRPr sz="1600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>
            <a:spLocks noGrp="1"/>
          </p:cNvSpPr>
          <p:nvPr>
            <p:ph type="title"/>
          </p:nvPr>
        </p:nvSpPr>
        <p:spPr>
          <a:xfrm>
            <a:off x="1097280" y="286604"/>
            <a:ext cx="10530294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n-US" sz="4533" b="1" dirty="0"/>
              <a:t>Identification of Contaminants of Concern    </a:t>
            </a:r>
            <a:r>
              <a:rPr lang="en-US" sz="4000" b="1" dirty="0"/>
              <a:t> </a:t>
            </a:r>
            <a:endParaRPr sz="4000" b="1" dirty="0"/>
          </a:p>
        </p:txBody>
      </p:sp>
      <p:sp>
        <p:nvSpPr>
          <p:cNvPr id="259" name="Google Shape;259;p27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600" cy="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 dirty="0"/>
              <a:t>Human Health Criteria</a:t>
            </a:r>
            <a:endParaRPr u="sng" dirty="0"/>
          </a:p>
        </p:txBody>
      </p:sp>
      <p:sp>
        <p:nvSpPr>
          <p:cNvPr id="262" name="Google Shape;262;p27"/>
          <p:cNvSpPr txBox="1">
            <a:spLocks noGrp="1"/>
          </p:cNvSpPr>
          <p:nvPr>
            <p:ph sz="half" idx="2"/>
          </p:nvPr>
        </p:nvSpPr>
        <p:spPr>
          <a:xfrm>
            <a:off x="6689974" y="1900376"/>
            <a:ext cx="4937600" cy="62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80"/>
              <a:buNone/>
            </a:pPr>
            <a:r>
              <a:rPr lang="en-US" sz="3000" u="sng" dirty="0"/>
              <a:t>Ecological Criteria</a:t>
            </a:r>
            <a:endParaRPr sz="3000" u="sng" dirty="0"/>
          </a:p>
        </p:txBody>
      </p:sp>
      <p:sp>
        <p:nvSpPr>
          <p:cNvPr id="261" name="Google Shape;261;p27"/>
          <p:cNvSpPr txBox="1">
            <a:spLocks noGrp="1"/>
          </p:cNvSpPr>
          <p:nvPr>
            <p:ph type="body" sz="quarter" idx="3"/>
          </p:nvPr>
        </p:nvSpPr>
        <p:spPr>
          <a:xfrm>
            <a:off x="1097280" y="2582335"/>
            <a:ext cx="4937600" cy="3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/>
          <a:p>
            <a:pPr marL="495297" lvl="0" indent="-3429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dirty="0"/>
              <a:t>Arizona Residential and Non-Residential Soil Remediation Standards [4]</a:t>
            </a:r>
          </a:p>
          <a:p>
            <a:pPr marL="952497" lvl="1" indent="-34290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b="0" i="0" dirty="0"/>
              <a:t>Primary Focus on Non-Residential Standards</a:t>
            </a:r>
            <a:endParaRPr sz="2400" b="0" i="0" dirty="0"/>
          </a:p>
          <a:p>
            <a:pPr marL="0" lvl="0" indent="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263" name="Google Shape;263;p27"/>
          <p:cNvSpPr txBox="1">
            <a:spLocks noGrp="1"/>
          </p:cNvSpPr>
          <p:nvPr>
            <p:ph sz="quarter" idx="4"/>
          </p:nvPr>
        </p:nvSpPr>
        <p:spPr>
          <a:xfrm>
            <a:off x="6689974" y="2615018"/>
            <a:ext cx="5177199" cy="3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/>
          <a:p>
            <a:pPr marL="495297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dirty="0"/>
              <a:t>EPA Ecological Screening Criteria [4] </a:t>
            </a:r>
            <a:endParaRPr sz="2400" dirty="0"/>
          </a:p>
          <a:p>
            <a:pPr marL="1219170" lvl="1" indent="-4571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i="0" dirty="0"/>
              <a:t>Plants</a:t>
            </a:r>
            <a:endParaRPr sz="2400" i="0" dirty="0"/>
          </a:p>
          <a:p>
            <a:pPr marL="1219170" lvl="1" indent="-4571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i="0" dirty="0"/>
              <a:t>Mammals</a:t>
            </a:r>
            <a:endParaRPr sz="2400" i="0" dirty="0"/>
          </a:p>
          <a:p>
            <a:pPr marL="1219170" lvl="1" indent="-4571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i="0" dirty="0"/>
              <a:t>Birds</a:t>
            </a:r>
            <a:endParaRPr sz="2400" i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270882" y="6348883"/>
            <a:ext cx="1596292" cy="40461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15</a:t>
            </a:fld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"/>
          <p:cNvSpPr txBox="1">
            <a:spLocks noGrp="1"/>
          </p:cNvSpPr>
          <p:nvPr>
            <p:ph type="title"/>
          </p:nvPr>
        </p:nvSpPr>
        <p:spPr>
          <a:xfrm>
            <a:off x="928276" y="182723"/>
            <a:ext cx="11036968" cy="93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sz="4533" b="1" dirty="0">
                <a:solidFill>
                  <a:srgbClr val="000000"/>
                </a:solidFill>
              </a:rPr>
              <a:t>X-Ray Fluorescence Analysis Results</a:t>
            </a:r>
            <a:endParaRPr sz="4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11296611" y="6386900"/>
            <a:ext cx="731600" cy="5248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16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62F14-B78A-2C48-A287-D8232E4E943B}"/>
              </a:ext>
            </a:extLst>
          </p:cNvPr>
          <p:cNvSpPr txBox="1"/>
          <p:nvPr/>
        </p:nvSpPr>
        <p:spPr>
          <a:xfrm>
            <a:off x="1553364" y="6480023"/>
            <a:ext cx="10232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Figure 19. XRF Data for Arsenic Showing Samples with Concentration Higher than the 10 PPM Regulatory Standard. 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104011"/>
              </p:ext>
            </p:extLst>
          </p:nvPr>
        </p:nvGraphicFramePr>
        <p:xfrm>
          <a:off x="884731" y="1208749"/>
          <a:ext cx="11080513" cy="517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 txBox="1">
            <a:spLocks noGrp="1"/>
          </p:cNvSpPr>
          <p:nvPr>
            <p:ph type="title"/>
          </p:nvPr>
        </p:nvSpPr>
        <p:spPr>
          <a:xfrm>
            <a:off x="1097280" y="0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-US" b="1" dirty="0"/>
              <a:t>Selected Contaminants of Concern</a:t>
            </a:r>
            <a:endParaRPr b="1" dirty="0"/>
          </a:p>
        </p:txBody>
      </p:sp>
      <p:sp>
        <p:nvSpPr>
          <p:cNvPr id="280" name="Google Shape;280;p29"/>
          <p:cNvSpPr txBox="1">
            <a:spLocks noGrp="1"/>
          </p:cNvSpPr>
          <p:nvPr>
            <p:ph sz="quarter" idx="4"/>
          </p:nvPr>
        </p:nvSpPr>
        <p:spPr>
          <a:xfrm>
            <a:off x="6218080" y="1611415"/>
            <a:ext cx="4937600" cy="3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/>
          <a:p>
            <a:pPr marL="152397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2800" u="sng" dirty="0"/>
              <a:t>Ecological</a:t>
            </a:r>
          </a:p>
          <a:p>
            <a:pPr marL="609585" lvl="0" indent="-457188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800" dirty="0"/>
              <a:t>Lead </a:t>
            </a:r>
            <a:endParaRPr sz="2800" dirty="0"/>
          </a:p>
          <a:p>
            <a:pPr marL="609585" lvl="0" indent="-4571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800" dirty="0"/>
              <a:t>Zinc</a:t>
            </a:r>
            <a:endParaRPr sz="2800" dirty="0"/>
          </a:p>
          <a:p>
            <a:pPr marL="609585" lvl="0" indent="-4571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800" dirty="0"/>
              <a:t>Manganese</a:t>
            </a:r>
            <a:endParaRPr sz="2800" dirty="0"/>
          </a:p>
          <a:p>
            <a:pPr marL="609585" lvl="0" indent="-4571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800" dirty="0"/>
              <a:t>Vanadium</a:t>
            </a:r>
            <a:endParaRPr sz="2800" dirty="0"/>
          </a:p>
          <a:p>
            <a:pPr marL="609585" lvl="0" indent="-4571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800" dirty="0"/>
              <a:t>Cadmium</a:t>
            </a:r>
            <a:endParaRPr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134587" y="6292404"/>
            <a:ext cx="1596292" cy="40461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98554-041D-134B-B05B-8143C6C47131}"/>
              </a:ext>
            </a:extLst>
          </p:cNvPr>
          <p:cNvSpPr txBox="1"/>
          <p:nvPr/>
        </p:nvSpPr>
        <p:spPr>
          <a:xfrm>
            <a:off x="1729047" y="1794295"/>
            <a:ext cx="30092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Human Health</a:t>
            </a:r>
          </a:p>
          <a:p>
            <a:endParaRPr lang="en-US" sz="28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Arsenic</a:t>
            </a:r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"/>
          <p:cNvSpPr txBox="1">
            <a:spLocks noGrp="1"/>
          </p:cNvSpPr>
          <p:nvPr>
            <p:ph type="title"/>
          </p:nvPr>
        </p:nvSpPr>
        <p:spPr>
          <a:xfrm>
            <a:off x="1042731" y="266796"/>
            <a:ext cx="1073366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</a:rPr>
              <a:t>Data Correlation and XRF Correction 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18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8864842" y="3078185"/>
            <a:ext cx="3163369" cy="1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Corrected Value = 0.3376*XRF value</a:t>
            </a:r>
            <a:endParaRPr sz="24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F7C886-9C08-0A4E-B3E7-4885C6232B0B}"/>
              </a:ext>
            </a:extLst>
          </p:cNvPr>
          <p:cNvSpPr txBox="1"/>
          <p:nvPr/>
        </p:nvSpPr>
        <p:spPr>
          <a:xfrm>
            <a:off x="1938161" y="6283828"/>
            <a:ext cx="6303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Figure 20. Data Correlation Developed Between XRF and FAA Results. 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2723869"/>
              </p:ext>
            </p:extLst>
          </p:nvPr>
        </p:nvGraphicFramePr>
        <p:xfrm>
          <a:off x="1042730" y="1389582"/>
          <a:ext cx="7822111" cy="471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 txBox="1">
            <a:spLocks noGrp="1"/>
          </p:cNvSpPr>
          <p:nvPr>
            <p:ph type="title"/>
          </p:nvPr>
        </p:nvSpPr>
        <p:spPr>
          <a:xfrm>
            <a:off x="923979" y="132656"/>
            <a:ext cx="1073843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Corrected XRF Data for Arsenic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19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512507-73ED-F944-B07B-F0258868E53D}"/>
              </a:ext>
            </a:extLst>
          </p:cNvPr>
          <p:cNvSpPr txBox="1"/>
          <p:nvPr/>
        </p:nvSpPr>
        <p:spPr>
          <a:xfrm>
            <a:off x="2486808" y="6333200"/>
            <a:ext cx="8428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Figure 21. XRF Data Showing Arsenic Exceedances After Correction Using Correlation Equation.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625807"/>
              </p:ext>
            </p:extLst>
          </p:nvPr>
        </p:nvGraphicFramePr>
        <p:xfrm>
          <a:off x="906886" y="888551"/>
          <a:ext cx="10772618" cy="532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"/>
          <p:cNvSpPr txBox="1">
            <a:spLocks noGrp="1"/>
          </p:cNvSpPr>
          <p:nvPr>
            <p:ph type="title"/>
          </p:nvPr>
        </p:nvSpPr>
        <p:spPr>
          <a:xfrm>
            <a:off x="1081447" y="499842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</a:rPr>
              <a:t>Tyro Mill Project Overview</a:t>
            </a:r>
            <a:r>
              <a:rPr lang="en-US" b="1" dirty="0"/>
              <a:t> </a:t>
            </a:r>
            <a:endParaRPr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D49788-8A5F-4120-8AAB-5537D524F64B}" type="slidenum">
              <a:rPr lang="en-US" sz="1400" smtClean="0">
                <a:solidFill>
                  <a:schemeClr val="tx1"/>
                </a:solidFill>
              </a:rPr>
              <a:t>2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38" name="Google Shape;138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70"/>
          <a:stretch/>
        </p:blipFill>
        <p:spPr>
          <a:xfrm>
            <a:off x="4155674" y="2088764"/>
            <a:ext cx="3924973" cy="34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 txBox="1"/>
          <p:nvPr/>
        </p:nvSpPr>
        <p:spPr>
          <a:xfrm>
            <a:off x="4435847" y="5409872"/>
            <a:ext cx="3354443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Figure 1. Tyro Mill Shown on Arizona Map</a:t>
            </a:r>
            <a:r>
              <a:rPr lang="en-US" sz="1800" dirty="0">
                <a:latin typeface="+mn-lt"/>
                <a:ea typeface="Calibri"/>
                <a:cs typeface="Calibri"/>
                <a:sym typeface="Calibri"/>
              </a:rPr>
              <a:t> [1].</a:t>
            </a:r>
            <a:endParaRPr sz="18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5"/>
          <p:cNvSpPr/>
          <p:nvPr/>
        </p:nvSpPr>
        <p:spPr>
          <a:xfrm>
            <a:off x="4879949" y="2975808"/>
            <a:ext cx="288000" cy="241500"/>
          </a:xfrm>
          <a:prstGeom prst="star5">
            <a:avLst>
              <a:gd name="adj" fmla="val 29435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1046897" y="2088764"/>
            <a:ext cx="3354400" cy="137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Client</a:t>
            </a:r>
            <a:endParaRPr sz="1800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The Bureau of Land Management </a:t>
            </a:r>
            <a:endParaRPr sz="1800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Contact: Eric Zielske, P.E.</a:t>
            </a:r>
            <a:endParaRPr sz="1800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1046897" y="3274462"/>
            <a:ext cx="3108777" cy="242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Project Location</a:t>
            </a:r>
            <a:endParaRPr sz="1800" u="sng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u="sng" dirty="0">
              <a:latin typeface="+mn-lt"/>
            </a:endParaRPr>
          </a:p>
          <a:p>
            <a:pPr marL="457200" marR="0" lvl="0" indent="-347154" algn="l" rtl="0">
              <a:spcBef>
                <a:spcPts val="0"/>
              </a:spcBef>
              <a:spcAft>
                <a:spcPts val="0"/>
              </a:spcAft>
              <a:buSzPts val="1867"/>
              <a:buChar char="●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Mohave County, A</a:t>
            </a:r>
            <a:r>
              <a:rPr lang="en-US" sz="1800" dirty="0">
                <a:latin typeface="+mn-lt"/>
              </a:rPr>
              <a:t>Z</a:t>
            </a:r>
            <a:endParaRPr sz="1800" dirty="0"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+mn-lt"/>
            </a:endParaRPr>
          </a:p>
          <a:p>
            <a:pPr marL="457200" marR="0" lvl="0" indent="-347154" algn="l" rtl="0">
              <a:spcBef>
                <a:spcPts val="0"/>
              </a:spcBef>
              <a:spcAft>
                <a:spcPts val="0"/>
              </a:spcAft>
              <a:buSzPts val="1867"/>
              <a:buChar char="●"/>
            </a:pPr>
            <a:r>
              <a:rPr lang="en-US" sz="1800" dirty="0">
                <a:latin typeface="+mn-lt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ntersection of AZ Highway 68 and Katherine Mine Road </a:t>
            </a:r>
            <a:endParaRPr sz="1800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+mn-lt"/>
            </a:endParaRPr>
          </a:p>
          <a:p>
            <a:pPr marL="457200" marR="0" lvl="0" indent="-34715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●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15 miles northeast of Bullhead City [1]</a:t>
            </a:r>
            <a:endParaRPr sz="1800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5080" y="2088764"/>
            <a:ext cx="3845408" cy="341697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/>
          <p:nvPr/>
        </p:nvSpPr>
        <p:spPr>
          <a:xfrm>
            <a:off x="8165080" y="5504631"/>
            <a:ext cx="3845408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Figure 2. Tyro Mill Site Location Showing Route to Site from AZ Highway 68 [1].</a:t>
            </a:r>
            <a:endParaRPr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/>
              <a:t>Human Health Risk Assessment</a:t>
            </a:r>
            <a:endParaRPr/>
          </a:p>
        </p:txBody>
      </p:sp>
      <p:sp>
        <p:nvSpPr>
          <p:cNvPr id="333" name="Google Shape;333;p36"/>
          <p:cNvSpPr txBox="1">
            <a:spLocks noGrp="1"/>
          </p:cNvSpPr>
          <p:nvPr>
            <p:ph type="body" idx="1"/>
          </p:nvPr>
        </p:nvSpPr>
        <p:spPr>
          <a:xfrm>
            <a:off x="415600" y="1878471"/>
            <a:ext cx="11360800" cy="421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34" name="Google Shape;334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335" name="Google Shape;33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1058779" y="342667"/>
            <a:ext cx="8765788" cy="43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>
                <a:solidFill>
                  <a:srgbClr val="000000"/>
                </a:solidFill>
              </a:rPr>
              <a:t>Exposure Point Concentrations</a:t>
            </a:r>
            <a:r>
              <a:rPr lang="en-US" b="1"/>
              <a:t> </a:t>
            </a:r>
            <a:endParaRPr b="1"/>
          </a:p>
        </p:txBody>
      </p:sp>
      <p:sp>
        <p:nvSpPr>
          <p:cNvPr id="310" name="Google Shape;310;p33"/>
          <p:cNvSpPr txBox="1">
            <a:spLocks noGrp="1"/>
          </p:cNvSpPr>
          <p:nvPr>
            <p:ph type="body" idx="1"/>
          </p:nvPr>
        </p:nvSpPr>
        <p:spPr>
          <a:xfrm>
            <a:off x="4749141" y="6094400"/>
            <a:ext cx="647237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21. Distribution Graph for Arsenic Concentrations [5]. </a:t>
            </a:r>
            <a:endParaRPr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21</a:t>
            </a:fld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313" name="Google Shape;313;p33"/>
          <p:cNvGraphicFramePr/>
          <p:nvPr>
            <p:extLst>
              <p:ext uri="{D42A27DB-BD31-4B8C-83A1-F6EECF244321}">
                <p14:modId xmlns:p14="http://schemas.microsoft.com/office/powerpoint/2010/main" val="2944315097"/>
              </p:ext>
            </p:extLst>
          </p:nvPr>
        </p:nvGraphicFramePr>
        <p:xfrm>
          <a:off x="1058779" y="2814837"/>
          <a:ext cx="2739775" cy="1910130"/>
        </p:xfrm>
        <a:graphic>
          <a:graphicData uri="http://schemas.openxmlformats.org/drawingml/2006/table">
            <a:tbl>
              <a:tblPr>
                <a:noFill/>
                <a:tableStyleId>{E51E07C2-6BD6-4EE1-8FEB-22C39DF00830}</a:tableStyleId>
              </a:tblPr>
              <a:tblGrid>
                <a:gridCol w="1227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8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latin typeface="+mn-lt"/>
                        </a:rPr>
                        <a:t>Exposure Point Concentrations (PPM)</a:t>
                      </a:r>
                      <a:endParaRPr sz="2000" b="1" u="none" strike="noStrike" cap="none" dirty="0">
                        <a:latin typeface="+mn-lt"/>
                      </a:endParaRPr>
                    </a:p>
                  </a:txBody>
                  <a:tcPr marL="84675" marR="84675" marT="84675" marB="8467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dk1"/>
                          </a:solidFill>
                          <a:latin typeface="+mn-lt"/>
                        </a:rPr>
                        <a:t>50% EPC</a:t>
                      </a:r>
                      <a:endParaRPr sz="2000" b="1" u="none" strike="noStrike" cap="none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84675" marR="84675" marT="84675" marB="8467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+mn-lt"/>
                        </a:rPr>
                        <a:t>4.7</a:t>
                      </a:r>
                      <a:endParaRPr sz="2000" u="none" strike="noStrike" cap="none" dirty="0">
                        <a:latin typeface="+mn-lt"/>
                      </a:endParaRPr>
                    </a:p>
                  </a:txBody>
                  <a:tcPr marL="84675" marR="84675" marT="84675" marB="8467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dk1"/>
                          </a:solidFill>
                          <a:latin typeface="+mn-lt"/>
                        </a:rPr>
                        <a:t>95% EPC</a:t>
                      </a:r>
                      <a:endParaRPr sz="2000" b="1" u="none" strike="noStrike" cap="none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84675" marR="84675" marT="84675" marB="8467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+mn-lt"/>
                        </a:rPr>
                        <a:t>9.1</a:t>
                      </a:r>
                      <a:endParaRPr sz="2000" u="none" strike="noStrike" cap="none" dirty="0">
                        <a:latin typeface="+mn-lt"/>
                      </a:endParaRPr>
                    </a:p>
                  </a:txBody>
                  <a:tcPr marL="84675" marR="84675" marT="84675" marB="8467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8082DAE-A82F-1241-84B3-F8922B6FBC49}"/>
              </a:ext>
            </a:extLst>
          </p:cNvPr>
          <p:cNvSpPr txBox="1"/>
          <p:nvPr/>
        </p:nvSpPr>
        <p:spPr>
          <a:xfrm>
            <a:off x="1058778" y="2193101"/>
            <a:ext cx="273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Table 2. Exposure Point Concentration Values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546524"/>
              </p:ext>
            </p:extLst>
          </p:nvPr>
        </p:nvGraphicFramePr>
        <p:xfrm>
          <a:off x="4056610" y="1213658"/>
          <a:ext cx="7857437" cy="488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4"/>
          <p:cNvSpPr txBox="1">
            <a:spLocks noGrp="1"/>
          </p:cNvSpPr>
          <p:nvPr>
            <p:ph type="title"/>
          </p:nvPr>
        </p:nvSpPr>
        <p:spPr>
          <a:xfrm>
            <a:off x="908849" y="487453"/>
            <a:ext cx="10641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Human Health Risk Assessment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319" name="Google Shape;319;p34"/>
          <p:cNvSpPr txBox="1">
            <a:spLocks noGrp="1"/>
          </p:cNvSpPr>
          <p:nvPr>
            <p:ph type="body" idx="1"/>
          </p:nvPr>
        </p:nvSpPr>
        <p:spPr>
          <a:xfrm>
            <a:off x="1303450" y="1587943"/>
            <a:ext cx="10473000" cy="251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n-US" u="sng" dirty="0"/>
              <a:t>Contaminants of Concern for Human Health</a:t>
            </a:r>
          </a:p>
          <a:p>
            <a:pPr marL="152396" indent="0">
              <a:buNone/>
            </a:pPr>
            <a:endParaRPr lang="en-US" dirty="0"/>
          </a:p>
          <a:p>
            <a:pPr marL="495296">
              <a:buFont typeface="Arial" panose="020B0604020202020204" pitchFamily="34" charset="0"/>
              <a:buChar char="•"/>
            </a:pPr>
            <a:r>
              <a:rPr lang="en-US" dirty="0"/>
              <a:t>Arsenic 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u="sng" dirty="0"/>
              <a:t>Exposure Pathways</a:t>
            </a:r>
          </a:p>
          <a:p>
            <a:pPr marL="152396" indent="0">
              <a:buNone/>
            </a:pPr>
            <a:endParaRPr lang="en-US" dirty="0"/>
          </a:p>
          <a:p>
            <a:pPr marL="495296">
              <a:buFont typeface="Arial" panose="020B0604020202020204" pitchFamily="34" charset="0"/>
              <a:buChar char="•"/>
            </a:pPr>
            <a:r>
              <a:rPr lang="en-US" dirty="0"/>
              <a:t>14 Day Recreational Exposure by Ingestion of Contaminated Soil (Adult and Child)</a:t>
            </a:r>
          </a:p>
          <a:p>
            <a:pPr marL="495296">
              <a:buFont typeface="Arial" panose="020B0604020202020204" pitchFamily="34" charset="0"/>
              <a:buChar char="•"/>
            </a:pPr>
            <a:r>
              <a:rPr lang="en-US" dirty="0"/>
              <a:t>14 Day Recreational Exposure by Dermal Contact with Contaminated Soil (Adult and Child)</a:t>
            </a:r>
          </a:p>
          <a:p>
            <a:pPr marL="495296">
              <a:buFont typeface="Arial" panose="020B0604020202020204" pitchFamily="34" charset="0"/>
              <a:buChar char="•"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11425812" y="6333200"/>
            <a:ext cx="731600" cy="5248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22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475F7-67B8-5B4C-8D8A-D64C7C2847FC}"/>
              </a:ext>
            </a:extLst>
          </p:cNvPr>
          <p:cNvSpPr txBox="1"/>
          <p:nvPr/>
        </p:nvSpPr>
        <p:spPr>
          <a:xfrm>
            <a:off x="982475" y="4541031"/>
            <a:ext cx="2303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+mn-lt"/>
              </a:rPr>
              <a:t>Carcinogenic Risk 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A58D7-44C2-4F49-A518-374583E65012}"/>
              </a:ext>
            </a:extLst>
          </p:cNvPr>
          <p:cNvSpPr txBox="1"/>
          <p:nvPr/>
        </p:nvSpPr>
        <p:spPr>
          <a:xfrm>
            <a:off x="6610311" y="4541031"/>
            <a:ext cx="468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+mn-lt"/>
              </a:rPr>
              <a:t>Non-Carcinogenic Risk 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5DEA2-7091-9744-B60D-3D3F275CA527}"/>
              </a:ext>
            </a:extLst>
          </p:cNvPr>
          <p:cNvSpPr txBox="1"/>
          <p:nvPr/>
        </p:nvSpPr>
        <p:spPr>
          <a:xfrm>
            <a:off x="982474" y="4969402"/>
            <a:ext cx="5246875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Cancer Risk = Chronic Daily Intake x EPA Cancer Slope Factor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Where:</a:t>
            </a:r>
          </a:p>
          <a:p>
            <a:r>
              <a:rPr lang="en-US" sz="1600" dirty="0">
                <a:latin typeface="+mn-lt"/>
              </a:rPr>
              <a:t>Chronic Daily Intake: Calculated Based on Exposure Scenario</a:t>
            </a:r>
          </a:p>
          <a:p>
            <a:r>
              <a:rPr lang="en-US" sz="1600" dirty="0">
                <a:latin typeface="+mn-lt"/>
              </a:rPr>
              <a:t>EPA Cancer Slope Factor for Arsenic: 1.5 kg-day/mg [7]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875D3-2898-9A45-95DA-6C2858E2A5E7}"/>
              </a:ext>
            </a:extLst>
          </p:cNvPr>
          <p:cNvSpPr txBox="1"/>
          <p:nvPr/>
        </p:nvSpPr>
        <p:spPr>
          <a:xfrm>
            <a:off x="6610311" y="4968032"/>
            <a:ext cx="516613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Hazard Index = Chronic Daily Intake / EPA Reference Dose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Where: </a:t>
            </a:r>
          </a:p>
          <a:p>
            <a:r>
              <a:rPr lang="en-US" sz="1600" dirty="0">
                <a:latin typeface="+mn-lt"/>
              </a:rPr>
              <a:t>Chronic Daily Intake: Calculated Based on Exposure Scenario</a:t>
            </a:r>
          </a:p>
          <a:p>
            <a:r>
              <a:rPr lang="en-US" sz="1600" dirty="0">
                <a:latin typeface="+mn-lt"/>
              </a:rPr>
              <a:t>EPA Reference Dose for Arsenic: 0.0003 mg/kg-day [7]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>
            <a:spLocks noGrp="1"/>
          </p:cNvSpPr>
          <p:nvPr>
            <p:ph type="title"/>
          </p:nvPr>
        </p:nvSpPr>
        <p:spPr>
          <a:xfrm>
            <a:off x="841407" y="136467"/>
            <a:ext cx="1061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Human Health Risk Assessment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326" name="Google Shape;326;p35"/>
          <p:cNvSpPr txBox="1">
            <a:spLocks noGrp="1"/>
          </p:cNvSpPr>
          <p:nvPr>
            <p:ph type="body" idx="1"/>
          </p:nvPr>
        </p:nvSpPr>
        <p:spPr>
          <a:xfrm>
            <a:off x="1125509" y="776064"/>
            <a:ext cx="9965464" cy="65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 dirty="0"/>
              <a:t>Chronic Daily Intake Rate Calculation Ingestion of Contaminated Soil Exposure Pathway</a:t>
            </a:r>
            <a:endParaRPr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23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B4A60-5139-0745-BBB8-C91FD2993CE7}"/>
              </a:ext>
            </a:extLst>
          </p:cNvPr>
          <p:cNvSpPr txBox="1"/>
          <p:nvPr/>
        </p:nvSpPr>
        <p:spPr>
          <a:xfrm>
            <a:off x="1598493" y="1915053"/>
            <a:ext cx="374620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CDI = </a:t>
            </a:r>
            <a:r>
              <a:rPr lang="en-US" sz="2000" u="sng" dirty="0">
                <a:latin typeface="+mn-lt"/>
              </a:rPr>
              <a:t>CS x IR x CF x ED x EF x ED </a:t>
            </a:r>
          </a:p>
          <a:p>
            <a:r>
              <a:rPr lang="en-US" sz="2000" dirty="0">
                <a:latin typeface="+mn-lt"/>
              </a:rPr>
              <a:t>                          BW x 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65309-D3B0-1841-A497-FCA4812C55F4}"/>
              </a:ext>
            </a:extLst>
          </p:cNvPr>
          <p:cNvSpPr txBox="1"/>
          <p:nvPr/>
        </p:nvSpPr>
        <p:spPr>
          <a:xfrm>
            <a:off x="1125509" y="3355301"/>
            <a:ext cx="469217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CDI = Chronic Daily Intake (mg/kg-day)</a:t>
            </a:r>
          </a:p>
          <a:p>
            <a:r>
              <a:rPr lang="en-US" sz="2000" dirty="0">
                <a:latin typeface="+mn-lt"/>
              </a:rPr>
              <a:t>CS = Chemical Concentration in Soil </a:t>
            </a:r>
          </a:p>
          <a:p>
            <a:r>
              <a:rPr lang="en-US" sz="2000" dirty="0"/>
              <a:t>	  </a:t>
            </a:r>
            <a:r>
              <a:rPr lang="en-US" sz="2000" dirty="0">
                <a:latin typeface="+mn-lt"/>
              </a:rPr>
              <a:t>(mg Arsenic/kg soil)</a:t>
            </a:r>
          </a:p>
          <a:p>
            <a:r>
              <a:rPr lang="en-US" sz="2000" dirty="0">
                <a:latin typeface="+mn-lt"/>
              </a:rPr>
              <a:t>IR = Ingestion Rate of soil (mg soil/day)</a:t>
            </a:r>
          </a:p>
          <a:p>
            <a:r>
              <a:rPr lang="en-US" sz="2000" dirty="0">
                <a:latin typeface="+mn-lt"/>
              </a:rPr>
              <a:t>CF= Conversion Factor (mg soil/ kg soil) </a:t>
            </a:r>
          </a:p>
          <a:p>
            <a:r>
              <a:rPr lang="en-US" sz="2000" dirty="0">
                <a:latin typeface="+mn-lt"/>
              </a:rPr>
              <a:t>EF= Exposure Frequency (days/year)</a:t>
            </a:r>
          </a:p>
          <a:p>
            <a:r>
              <a:rPr lang="en-US" sz="2000" dirty="0">
                <a:latin typeface="+mn-lt"/>
              </a:rPr>
              <a:t>ED = Exposure Duration (years)</a:t>
            </a:r>
          </a:p>
          <a:p>
            <a:r>
              <a:rPr lang="en-US" sz="2000" dirty="0">
                <a:latin typeface="+mn-lt"/>
              </a:rPr>
              <a:t>BW = Body weight (kg)</a:t>
            </a:r>
          </a:p>
          <a:p>
            <a:r>
              <a:rPr lang="en-US" sz="2000" dirty="0">
                <a:latin typeface="+mn-lt"/>
              </a:rPr>
              <a:t>AT = Averaging Time (days) [8] [9]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D35A7F9-B0B3-C44A-8865-873A02F13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095567"/>
              </p:ext>
            </p:extLst>
          </p:nvPr>
        </p:nvGraphicFramePr>
        <p:xfrm>
          <a:off x="6352994" y="2144469"/>
          <a:ext cx="5272735" cy="4300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9" name="Worksheet" r:id="rId4" imgW="2997200" imgH="2324100" progId="Excel.Sheet.12">
                  <p:embed/>
                </p:oleObj>
              </mc:Choice>
              <mc:Fallback>
                <p:oleObj name="Worksheet" r:id="rId4" imgW="2997200" imgH="2324100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B9CF0D2-B2C1-AC49-A7E2-CD2ABCB801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2994" y="2144469"/>
                        <a:ext cx="5272735" cy="4300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A1869A-9466-D743-89CA-47041676CBF7}"/>
              </a:ext>
            </a:extLst>
          </p:cNvPr>
          <p:cNvSpPr txBox="1"/>
          <p:nvPr/>
        </p:nvSpPr>
        <p:spPr>
          <a:xfrm>
            <a:off x="7316247" y="1758302"/>
            <a:ext cx="363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3. CDI Calculation Values [9]. </a:t>
            </a:r>
          </a:p>
        </p:txBody>
      </p:sp>
    </p:spTree>
    <p:extLst>
      <p:ext uri="{BB962C8B-B14F-4D97-AF65-F5344CB8AC3E}">
        <p14:creationId xmlns:p14="http://schemas.microsoft.com/office/powerpoint/2010/main" val="3308170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>
            <a:spLocks noGrp="1"/>
          </p:cNvSpPr>
          <p:nvPr>
            <p:ph type="title"/>
          </p:nvPr>
        </p:nvSpPr>
        <p:spPr>
          <a:xfrm>
            <a:off x="850175" y="246515"/>
            <a:ext cx="1061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Human Health Risk Assessment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326" name="Google Shape;326;p35"/>
          <p:cNvSpPr txBox="1">
            <a:spLocks noGrp="1"/>
          </p:cNvSpPr>
          <p:nvPr>
            <p:ph type="body" idx="1"/>
          </p:nvPr>
        </p:nvSpPr>
        <p:spPr>
          <a:xfrm>
            <a:off x="850175" y="886338"/>
            <a:ext cx="10926350" cy="65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 dirty="0"/>
              <a:t>Chronic Daily Intake Rate Calculation Dermal Contact with Contaminated Soil Exposure Pathway</a:t>
            </a:r>
            <a:endParaRPr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24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B4A60-5139-0745-BBB8-C91FD2993CE7}"/>
              </a:ext>
            </a:extLst>
          </p:cNvPr>
          <p:cNvSpPr txBox="1"/>
          <p:nvPr/>
        </p:nvSpPr>
        <p:spPr>
          <a:xfrm>
            <a:off x="972230" y="1536751"/>
            <a:ext cx="53721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CDI = </a:t>
            </a:r>
            <a:r>
              <a:rPr lang="en-US" sz="2000" u="sng" dirty="0">
                <a:latin typeface="+mn-lt"/>
              </a:rPr>
              <a:t>CS x CF x SA x E x AF x ABS x ED x EF x ED </a:t>
            </a:r>
          </a:p>
          <a:p>
            <a:r>
              <a:rPr lang="en-US" sz="2000" dirty="0">
                <a:latin typeface="+mn-lt"/>
              </a:rPr>
              <a:t>                                     BW x 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65309-D3B0-1841-A497-FCA4812C55F4}"/>
              </a:ext>
            </a:extLst>
          </p:cNvPr>
          <p:cNvSpPr txBox="1"/>
          <p:nvPr/>
        </p:nvSpPr>
        <p:spPr>
          <a:xfrm>
            <a:off x="1395514" y="2374890"/>
            <a:ext cx="4525531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CDI = Chronic Daily Intake (mg/kg-day)</a:t>
            </a:r>
          </a:p>
          <a:p>
            <a:r>
              <a:rPr lang="en-US" sz="2000" dirty="0">
                <a:latin typeface="+mn-lt"/>
              </a:rPr>
              <a:t>CS = Chemical Concentration in Soil </a:t>
            </a:r>
          </a:p>
          <a:p>
            <a:r>
              <a:rPr lang="en-US" sz="2000" dirty="0">
                <a:latin typeface="+mn-lt"/>
              </a:rPr>
              <a:t>	  (mg Arsenic/kg soil)</a:t>
            </a:r>
          </a:p>
          <a:p>
            <a:r>
              <a:rPr lang="en-US" sz="2000" dirty="0">
                <a:latin typeface="+mn-lt"/>
              </a:rPr>
              <a:t>CF= Conversion Factor (mg soil/ kg soil)</a:t>
            </a:r>
          </a:p>
          <a:p>
            <a:r>
              <a:rPr lang="en-US" sz="2000" dirty="0">
                <a:latin typeface="+mn-lt"/>
              </a:rPr>
              <a:t>SA = Skin Surface Area available </a:t>
            </a:r>
          </a:p>
          <a:p>
            <a:r>
              <a:rPr lang="en-US" sz="2000" dirty="0">
                <a:latin typeface="+mn-lt"/>
              </a:rPr>
              <a:t>	  (cm2 skin/event) </a:t>
            </a:r>
          </a:p>
          <a:p>
            <a:r>
              <a:rPr lang="en-US" sz="2000" dirty="0">
                <a:latin typeface="+mn-lt"/>
              </a:rPr>
              <a:t>E = Number of Events (event/exposure)</a:t>
            </a:r>
          </a:p>
          <a:p>
            <a:r>
              <a:rPr lang="en-US" sz="2000" dirty="0">
                <a:latin typeface="+mn-lt"/>
              </a:rPr>
              <a:t>AF = Soil-to-Skin Adherence Factor </a:t>
            </a:r>
          </a:p>
          <a:p>
            <a:r>
              <a:rPr lang="en-US" sz="2000" dirty="0">
                <a:latin typeface="+mn-lt"/>
              </a:rPr>
              <a:t>	 (mg soil/cm2 skin) </a:t>
            </a:r>
          </a:p>
          <a:p>
            <a:r>
              <a:rPr lang="en-US" sz="2000" dirty="0">
                <a:latin typeface="+mn-lt"/>
              </a:rPr>
              <a:t>ABS =  Absorption Factor</a:t>
            </a:r>
          </a:p>
          <a:p>
            <a:r>
              <a:rPr lang="en-US" sz="2000" dirty="0">
                <a:latin typeface="+mn-lt"/>
              </a:rPr>
              <a:t>EF= Exposure Frequency (days/year)</a:t>
            </a:r>
          </a:p>
          <a:p>
            <a:r>
              <a:rPr lang="en-US" sz="2000" dirty="0">
                <a:latin typeface="+mn-lt"/>
              </a:rPr>
              <a:t>ED = Exposure Duration (years)</a:t>
            </a:r>
          </a:p>
          <a:p>
            <a:r>
              <a:rPr lang="en-US" sz="2000" dirty="0">
                <a:latin typeface="+mn-lt"/>
              </a:rPr>
              <a:t>BW = Body weight (kg)</a:t>
            </a:r>
          </a:p>
          <a:p>
            <a:r>
              <a:rPr lang="en-US" sz="2000" dirty="0">
                <a:latin typeface="+mn-lt"/>
              </a:rPr>
              <a:t>AT = Averaging Time (days) [8] [9]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38E77BE-65D7-3E44-8854-3C47C5819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309025"/>
              </p:ext>
            </p:extLst>
          </p:nvPr>
        </p:nvGraphicFramePr>
        <p:xfrm>
          <a:off x="6478589" y="2097088"/>
          <a:ext cx="5279844" cy="4272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" name="Worksheet" r:id="rId4" imgW="3251200" imgH="2806700" progId="Excel.Sheet.12">
                  <p:embed/>
                </p:oleObj>
              </mc:Choice>
              <mc:Fallback>
                <p:oleObj name="Worksheet" r:id="rId4" imgW="3251200" imgH="2806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8589" y="2097088"/>
                        <a:ext cx="5279844" cy="4272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66077B6-6885-E34F-81FE-C62C04C0BE8A}"/>
              </a:ext>
            </a:extLst>
          </p:cNvPr>
          <p:cNvSpPr txBox="1"/>
          <p:nvPr/>
        </p:nvSpPr>
        <p:spPr>
          <a:xfrm>
            <a:off x="7426224" y="1706028"/>
            <a:ext cx="363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4. CDI Calculation Values [9]. </a:t>
            </a:r>
          </a:p>
        </p:txBody>
      </p:sp>
    </p:spTree>
    <p:extLst>
      <p:ext uri="{BB962C8B-B14F-4D97-AF65-F5344CB8AC3E}">
        <p14:creationId xmlns:p14="http://schemas.microsoft.com/office/powerpoint/2010/main" val="2202406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>
            <a:spLocks noGrp="1"/>
          </p:cNvSpPr>
          <p:nvPr>
            <p:ph type="title"/>
          </p:nvPr>
        </p:nvSpPr>
        <p:spPr>
          <a:xfrm>
            <a:off x="1023560" y="191509"/>
            <a:ext cx="10493524" cy="14859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>
                <a:srgbClr val="3F3F3F"/>
              </a:buClr>
              <a:buSzPts val="2800"/>
            </a:pPr>
            <a:r>
              <a:rPr lang="en-US" b="1" dirty="0"/>
              <a:t>Human Health Risk Assessment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25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23F4E-C615-F94A-8469-46B1D7BCA1FA}"/>
              </a:ext>
            </a:extLst>
          </p:cNvPr>
          <p:cNvSpPr txBox="1"/>
          <p:nvPr/>
        </p:nvSpPr>
        <p:spPr>
          <a:xfrm>
            <a:off x="1716377" y="1062899"/>
            <a:ext cx="5585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Table 5. Human Health Risk Assessment Results </a:t>
            </a:r>
            <a:r>
              <a:rPr lang="en-US" sz="1600" dirty="0"/>
              <a:t>Carcinogenic.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19542-33AC-6340-927F-47411CE7E98C}"/>
              </a:ext>
            </a:extLst>
          </p:cNvPr>
          <p:cNvSpPr txBox="1"/>
          <p:nvPr/>
        </p:nvSpPr>
        <p:spPr>
          <a:xfrm>
            <a:off x="1511193" y="3976809"/>
            <a:ext cx="599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Table 6. Human Health Risk Assessment Results Non-Carcinogenic</a:t>
            </a:r>
            <a:r>
              <a:rPr lang="en-US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A7A8-E9D3-5142-A8AD-6390BA5EC69A}"/>
              </a:ext>
            </a:extLst>
          </p:cNvPr>
          <p:cNvSpPr txBox="1"/>
          <p:nvPr/>
        </p:nvSpPr>
        <p:spPr>
          <a:xfrm>
            <a:off x="8156901" y="1504030"/>
            <a:ext cx="37514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 site is considered a risk to human health if the Carcinogenic Risk is higher than </a:t>
            </a:r>
            <a:r>
              <a:rPr lang="en-US" sz="2400" b="1" dirty="0">
                <a:latin typeface="+mn-lt"/>
              </a:rPr>
              <a:t>1x10</a:t>
            </a:r>
            <a:r>
              <a:rPr lang="en-US" sz="2400" b="1" baseline="30000" dirty="0">
                <a:latin typeface="+mn-lt"/>
              </a:rPr>
              <a:t>-6</a:t>
            </a:r>
            <a:r>
              <a:rPr lang="en-US" sz="2400" dirty="0">
                <a:latin typeface="+mn-lt"/>
              </a:rPr>
              <a:t> or if the Non-Carcinogenic Risk is higher than </a:t>
            </a:r>
            <a:r>
              <a:rPr lang="en-US" sz="2400" b="1" dirty="0">
                <a:latin typeface="+mn-lt"/>
              </a:rPr>
              <a:t>1.0</a:t>
            </a:r>
            <a:r>
              <a:rPr lang="en-US" sz="2400" dirty="0"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Arsenic contamination at the Tyro Mill site does </a:t>
            </a:r>
            <a:r>
              <a:rPr lang="en-US" sz="2400" u="sng" dirty="0">
                <a:latin typeface="+mn-lt"/>
              </a:rPr>
              <a:t>not</a:t>
            </a:r>
            <a:r>
              <a:rPr lang="en-US" sz="2400" dirty="0">
                <a:latin typeface="+mn-lt"/>
              </a:rPr>
              <a:t> pose a significant risk to human health [8]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aseline="30000" dirty="0">
              <a:latin typeface="+mn-lt"/>
            </a:endParaRPr>
          </a:p>
          <a:p>
            <a:endParaRPr lang="en-US" sz="1800" baseline="30000" dirty="0">
              <a:latin typeface="+mn-lt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9EAEB25-A05C-6C4A-8BA9-F3BFA2FAD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605732"/>
              </p:ext>
            </p:extLst>
          </p:nvPr>
        </p:nvGraphicFramePr>
        <p:xfrm>
          <a:off x="861742" y="4346141"/>
          <a:ext cx="6909916" cy="2246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5" name="Worksheet" r:id="rId4" imgW="7175500" imgH="1701800" progId="Excel.Sheet.12">
                  <p:embed/>
                </p:oleObj>
              </mc:Choice>
              <mc:Fallback>
                <p:oleObj name="Worksheet" r:id="rId4" imgW="7175500" imgH="1701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1742" y="4346141"/>
                        <a:ext cx="6909916" cy="2246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0DB89B-B35F-3746-A3D3-99E0878CC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809241"/>
              </p:ext>
            </p:extLst>
          </p:nvPr>
        </p:nvGraphicFramePr>
        <p:xfrm>
          <a:off x="861742" y="1504030"/>
          <a:ext cx="6909916" cy="2198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6" name="Worksheet" r:id="rId6" imgW="6134100" imgH="1701800" progId="Excel.Sheet.12">
                  <p:embed/>
                </p:oleObj>
              </mc:Choice>
              <mc:Fallback>
                <p:oleObj name="Worksheet" r:id="rId6" imgW="6134100" imgH="1701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1742" y="1504030"/>
                        <a:ext cx="6909916" cy="2198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 txBox="1">
            <a:spLocks noGrp="1"/>
          </p:cNvSpPr>
          <p:nvPr>
            <p:ph type="title"/>
          </p:nvPr>
        </p:nvSpPr>
        <p:spPr>
          <a:xfrm>
            <a:off x="1145175" y="288677"/>
            <a:ext cx="10631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Ecological Risk Assessment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54C5CEB-1538-9049-88E8-5E4D74636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1942" y="1769932"/>
            <a:ext cx="1085433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26</a:t>
            </a:fld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B3A48A-EB71-2648-B792-E9514BD99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623904"/>
              </p:ext>
            </p:extLst>
          </p:nvPr>
        </p:nvGraphicFramePr>
        <p:xfrm>
          <a:off x="5946388" y="2675447"/>
          <a:ext cx="5906832" cy="2616582"/>
        </p:xfrm>
        <a:graphic>
          <a:graphicData uri="http://schemas.openxmlformats.org/drawingml/2006/table">
            <a:tbl>
              <a:tblPr/>
              <a:tblGrid>
                <a:gridCol w="1013195">
                  <a:extLst>
                    <a:ext uri="{9D8B030D-6E8A-4147-A177-3AD203B41FA5}">
                      <a16:colId xmlns:a16="http://schemas.microsoft.com/office/drawing/2014/main" val="4082129080"/>
                    </a:ext>
                  </a:extLst>
                </a:gridCol>
                <a:gridCol w="789023">
                  <a:extLst>
                    <a:ext uri="{9D8B030D-6E8A-4147-A177-3AD203B41FA5}">
                      <a16:colId xmlns:a16="http://schemas.microsoft.com/office/drawing/2014/main" val="1452318594"/>
                    </a:ext>
                  </a:extLst>
                </a:gridCol>
                <a:gridCol w="728420">
                  <a:extLst>
                    <a:ext uri="{9D8B030D-6E8A-4147-A177-3AD203B41FA5}">
                      <a16:colId xmlns:a16="http://schemas.microsoft.com/office/drawing/2014/main" val="468884747"/>
                    </a:ext>
                  </a:extLst>
                </a:gridCol>
                <a:gridCol w="1239865">
                  <a:extLst>
                    <a:ext uri="{9D8B030D-6E8A-4147-A177-3AD203B41FA5}">
                      <a16:colId xmlns:a16="http://schemas.microsoft.com/office/drawing/2014/main" val="2147412871"/>
                    </a:ext>
                  </a:extLst>
                </a:gridCol>
                <a:gridCol w="1100379">
                  <a:extLst>
                    <a:ext uri="{9D8B030D-6E8A-4147-A177-3AD203B41FA5}">
                      <a16:colId xmlns:a16="http://schemas.microsoft.com/office/drawing/2014/main" val="2951467256"/>
                    </a:ext>
                  </a:extLst>
                </a:gridCol>
                <a:gridCol w="1035950">
                  <a:extLst>
                    <a:ext uri="{9D8B030D-6E8A-4147-A177-3AD203B41FA5}">
                      <a16:colId xmlns:a16="http://schemas.microsoft.com/office/drawing/2014/main" val="1744651248"/>
                    </a:ext>
                  </a:extLst>
                </a:gridCol>
              </a:tblGrid>
              <a:tr h="573077">
                <a:tc gridSpan="6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Samples with Exceedances of Eco. Risk Standards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507528"/>
                  </a:ext>
                </a:extLst>
              </a:tr>
              <a:tr h="46873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Eco. Type </a:t>
                      </a: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Lead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Zinc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Manganese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Vanadium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Cadmium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31976"/>
                  </a:ext>
                </a:extLst>
              </a:tr>
              <a:tr h="4860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Birds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791654"/>
                  </a:ext>
                </a:extLst>
              </a:tr>
              <a:tr h="61993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Mammals</a:t>
                      </a: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37553"/>
                  </a:ext>
                </a:extLst>
              </a:tr>
              <a:tr h="46873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Plants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52764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B5CC35-F653-0440-9D9B-BD9FDDCF5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29186"/>
              </p:ext>
            </p:extLst>
          </p:nvPr>
        </p:nvGraphicFramePr>
        <p:xfrm>
          <a:off x="928440" y="1485231"/>
          <a:ext cx="4577980" cy="5003472"/>
        </p:xfrm>
        <a:graphic>
          <a:graphicData uri="http://schemas.openxmlformats.org/drawingml/2006/table">
            <a:tbl>
              <a:tblPr/>
              <a:tblGrid>
                <a:gridCol w="1427544">
                  <a:extLst>
                    <a:ext uri="{9D8B030D-6E8A-4147-A177-3AD203B41FA5}">
                      <a16:colId xmlns:a16="http://schemas.microsoft.com/office/drawing/2014/main" val="3970216499"/>
                    </a:ext>
                  </a:extLst>
                </a:gridCol>
                <a:gridCol w="861446">
                  <a:extLst>
                    <a:ext uri="{9D8B030D-6E8A-4147-A177-3AD203B41FA5}">
                      <a16:colId xmlns:a16="http://schemas.microsoft.com/office/drawing/2014/main" val="1981250659"/>
                    </a:ext>
                  </a:extLst>
                </a:gridCol>
                <a:gridCol w="1144495">
                  <a:extLst>
                    <a:ext uri="{9D8B030D-6E8A-4147-A177-3AD203B41FA5}">
                      <a16:colId xmlns:a16="http://schemas.microsoft.com/office/drawing/2014/main" val="2273536524"/>
                    </a:ext>
                  </a:extLst>
                </a:gridCol>
                <a:gridCol w="1144495">
                  <a:extLst>
                    <a:ext uri="{9D8B030D-6E8A-4147-A177-3AD203B41FA5}">
                      <a16:colId xmlns:a16="http://schemas.microsoft.com/office/drawing/2014/main" val="3991769928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Ecological Soil Screening Levels in PPM</a:t>
                      </a:r>
                      <a:endParaRPr lang="en-US" sz="2000" b="1" dirty="0">
                        <a:effectLst/>
                        <a:latin typeface="+mn-lt"/>
                      </a:endParaRP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588096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dirty="0"/>
                        <a:t>Contaminant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dirty="0"/>
                        <a:t>Plants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dirty="0"/>
                        <a:t>Avian Wildlife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dirty="0"/>
                        <a:t>Mammals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23767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Lead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/>
                        <a:t>120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11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56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733257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Arsenic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18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/>
                        <a:t>43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46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849130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Zinc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160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46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79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970730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Copper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70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28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49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760638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Nickel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38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210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130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247970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Manganese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220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4300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4000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867480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Vanadium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-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7.8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280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12806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Cadmium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32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0.77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0.36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40325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Silver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560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4.2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14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132671"/>
                  </a:ext>
                </a:extLst>
              </a:tr>
              <a:tr h="292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/>
                        <a:t>Barium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-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/>
                        <a:t>-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/>
                        <a:t>2000</a:t>
                      </a:r>
                    </a:p>
                  </a:txBody>
                  <a:tcPr marL="61158" marR="61158" marT="61158" marB="611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82267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4900AD17-40A5-724E-9424-6A72EF0D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864" y="17705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99382-E42A-154D-ABCD-68ED80971AB9}"/>
              </a:ext>
            </a:extLst>
          </p:cNvPr>
          <p:cNvSpPr txBox="1"/>
          <p:nvPr/>
        </p:nvSpPr>
        <p:spPr>
          <a:xfrm>
            <a:off x="1145175" y="1119484"/>
            <a:ext cx="4471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Table 7. EPA Ecological Soil Screening Levels [4].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6EE622-52E0-0B48-A7D8-BBA869F277C6}"/>
              </a:ext>
            </a:extLst>
          </p:cNvPr>
          <p:cNvSpPr txBox="1"/>
          <p:nvPr/>
        </p:nvSpPr>
        <p:spPr>
          <a:xfrm>
            <a:off x="5491435" y="2305338"/>
            <a:ext cx="6816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Table 8. Number of Samples that Exceeded Ecological Soil Screening Levels.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"/>
          <p:cNvSpPr txBox="1">
            <a:spLocks noGrp="1"/>
          </p:cNvSpPr>
          <p:nvPr>
            <p:ph type="title"/>
          </p:nvPr>
        </p:nvSpPr>
        <p:spPr>
          <a:xfrm>
            <a:off x="1097267" y="466442"/>
            <a:ext cx="10631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Ecological Risk Assessment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11384693" y="6096600"/>
            <a:ext cx="731600" cy="5248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27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CAA08-44AB-DF4F-940C-C6152A005F8A}"/>
              </a:ext>
            </a:extLst>
          </p:cNvPr>
          <p:cNvSpPr txBox="1"/>
          <p:nvPr/>
        </p:nvSpPr>
        <p:spPr>
          <a:xfrm>
            <a:off x="1676420" y="1374991"/>
            <a:ext cx="40450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+mn-lt"/>
              </a:rPr>
              <a:t>Birds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California Condor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California Least Tern</a:t>
            </a:r>
          </a:p>
          <a:p>
            <a:r>
              <a:rPr lang="en-US" sz="2400" u="sng" dirty="0">
                <a:latin typeface="+mn-lt"/>
              </a:rPr>
              <a:t>Mammals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Wild Burros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Bighorn Sheep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Hualapai Mexican Vole</a:t>
            </a:r>
          </a:p>
          <a:p>
            <a:r>
              <a:rPr lang="en-US" sz="2400" u="sng" dirty="0">
                <a:latin typeface="+mn-lt"/>
              </a:rPr>
              <a:t>Plants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Desert Marigold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Fickeisen Plains Cactus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Fire Barrel Cactus</a:t>
            </a:r>
          </a:p>
          <a:p>
            <a:r>
              <a:rPr lang="en-US" sz="2400" u="sng" dirty="0">
                <a:latin typeface="+mn-lt"/>
              </a:rPr>
              <a:t>Other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Desert Tortoise [10]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AE3C0-9E27-4B40-BFD0-09F40358FE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477" y="4202875"/>
            <a:ext cx="2534737" cy="2133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536C4-F771-DD4F-AD15-916BA7AA59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478" y="1374990"/>
            <a:ext cx="2534737" cy="2348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008DF3-C96F-984F-A42C-3F981F617F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286" y="1374990"/>
            <a:ext cx="2769924" cy="2348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61B0A-3F7D-024D-A960-D8F194EE9E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286" y="4152865"/>
            <a:ext cx="2726331" cy="2115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BE77B5-4F96-5345-B01E-C91AAFE8C994}"/>
              </a:ext>
            </a:extLst>
          </p:cNvPr>
          <p:cNvSpPr txBox="1"/>
          <p:nvPr/>
        </p:nvSpPr>
        <p:spPr>
          <a:xfrm>
            <a:off x="5279485" y="3769046"/>
            <a:ext cx="3531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22. Hualapai Mexican Vole [10].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65AFA-5A46-1446-8AC9-F66D36AA736C}"/>
              </a:ext>
            </a:extLst>
          </p:cNvPr>
          <p:cNvSpPr txBox="1"/>
          <p:nvPr/>
        </p:nvSpPr>
        <p:spPr>
          <a:xfrm>
            <a:off x="8811286" y="3749862"/>
            <a:ext cx="323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</a:t>
            </a:r>
            <a:r>
              <a:rPr lang="en-US" dirty="0"/>
              <a:t> 23. Desert Marigold [10].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47D3E-2797-8B46-8229-319CEE5BC852}"/>
              </a:ext>
            </a:extLst>
          </p:cNvPr>
          <p:cNvSpPr txBox="1"/>
          <p:nvPr/>
        </p:nvSpPr>
        <p:spPr>
          <a:xfrm>
            <a:off x="5604527" y="6403818"/>
            <a:ext cx="305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24. California Condor [10].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E5625-B2B2-1849-B2BC-1D69FD85374D}"/>
              </a:ext>
            </a:extLst>
          </p:cNvPr>
          <p:cNvSpPr txBox="1"/>
          <p:nvPr/>
        </p:nvSpPr>
        <p:spPr>
          <a:xfrm>
            <a:off x="8811286" y="6403817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25. Desert Tortoise [10].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9"/>
          <p:cNvSpPr txBox="1">
            <a:spLocks noGrp="1"/>
          </p:cNvSpPr>
          <p:nvPr>
            <p:ph type="title"/>
          </p:nvPr>
        </p:nvSpPr>
        <p:spPr>
          <a:xfrm>
            <a:off x="1145175" y="583625"/>
            <a:ext cx="10631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Project Impacts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355" name="Google Shape;355;p39"/>
          <p:cNvSpPr txBox="1">
            <a:spLocks noGrp="1"/>
          </p:cNvSpPr>
          <p:nvPr>
            <p:ph type="body" idx="1"/>
          </p:nvPr>
        </p:nvSpPr>
        <p:spPr>
          <a:xfrm>
            <a:off x="1031311" y="1675774"/>
            <a:ext cx="10631100" cy="4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2400" u="sng" dirty="0">
                <a:solidFill>
                  <a:srgbClr val="000000"/>
                </a:solidFill>
              </a:rPr>
              <a:t>Environmental</a:t>
            </a:r>
            <a:endParaRPr sz="2400" u="sng" dirty="0">
              <a:solidFill>
                <a:srgbClr val="000000"/>
              </a:solidFill>
            </a:endParaRPr>
          </a:p>
          <a:p>
            <a: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</a:rPr>
              <a:t>Continuation of repository cap erosion may increase the risk for contamination </a:t>
            </a:r>
          </a:p>
          <a:p>
            <a: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</a:rPr>
              <a:t>Native Flora and Fauna on or near the site may be at risk </a:t>
            </a:r>
            <a:endParaRPr sz="2400" i="0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2400" u="sng" dirty="0">
                <a:solidFill>
                  <a:srgbClr val="000000"/>
                </a:solidFill>
              </a:rPr>
              <a:t>Social</a:t>
            </a:r>
            <a:endParaRPr sz="2400" u="sng" dirty="0">
              <a:solidFill>
                <a:srgbClr val="000000"/>
              </a:solidFill>
            </a:endParaRPr>
          </a:p>
          <a:p>
            <a: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</a:rPr>
              <a:t>Recreational use at the site may continue without restriction </a:t>
            </a:r>
          </a:p>
          <a:p>
            <a:pPr marL="5969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2400" u="sng" dirty="0">
                <a:solidFill>
                  <a:srgbClr val="000000"/>
                </a:solidFill>
              </a:rPr>
              <a:t>Economic</a:t>
            </a:r>
            <a:endParaRPr sz="2400" u="sng" dirty="0">
              <a:solidFill>
                <a:srgbClr val="000000"/>
              </a:solidFill>
            </a:endParaRPr>
          </a:p>
          <a:p>
            <a: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</a:rPr>
              <a:t>The Bureau of Land Management must perform Five Year Reviews of the Tyro Mill site if the remediation currently in place were to fail</a:t>
            </a:r>
          </a:p>
          <a:p>
            <a:pPr marL="5969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lang="en-US" sz="2400" i="0" dirty="0">
              <a:solidFill>
                <a:srgbClr val="000000"/>
              </a:solidFill>
            </a:endParaRPr>
          </a:p>
          <a:p>
            <a: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</a:rPr>
              <a:t>Further remediation may be necessary at the site if the tailings repository liner were to fail</a:t>
            </a:r>
          </a:p>
          <a:p>
            <a:pPr marL="5969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i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28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"/>
          <p:cNvSpPr txBox="1">
            <a:spLocks noGrp="1"/>
          </p:cNvSpPr>
          <p:nvPr>
            <p:ph type="title"/>
          </p:nvPr>
        </p:nvSpPr>
        <p:spPr>
          <a:xfrm>
            <a:off x="1184075" y="593375"/>
            <a:ext cx="10592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>
                <a:solidFill>
                  <a:srgbClr val="000000"/>
                </a:solidFill>
              </a:rPr>
              <a:t>Predicted Project Schedule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62" name="Google Shape;362;p40"/>
          <p:cNvSpPr txBox="1">
            <a:spLocks noGrp="1"/>
          </p:cNvSpPr>
          <p:nvPr>
            <p:ph type="body" idx="1"/>
          </p:nvPr>
        </p:nvSpPr>
        <p:spPr>
          <a:xfrm>
            <a:off x="1184000" y="1536625"/>
            <a:ext cx="1059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3047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63" name="Google Shape;363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364" name="Google Shape;364;p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575"/>
            <a:ext cx="12192001" cy="689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415560" y="510668"/>
            <a:ext cx="65586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</a:rPr>
              <a:t>Tyro Mill Project Overview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1085317" y="1722784"/>
            <a:ext cx="4253849" cy="447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Site History and Current Site Conditions </a:t>
            </a:r>
            <a:endParaRPr sz="2000" u="sng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Abandoned mill site that processed ores from several nearby mines </a:t>
            </a:r>
            <a:endParaRPr sz="2000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80990" marR="0" lvl="0" indent="-26246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Mill operated for 20 years before being abandoned in 1999</a:t>
            </a:r>
            <a:endParaRPr sz="2000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80990" marR="0" lvl="0" indent="-26246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Red J Environmental constructed the current mine tailings repository in 2004 </a:t>
            </a:r>
            <a:endParaRPr sz="2000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80990" marR="0" lvl="0" indent="-262460" algn="l" rtl="0">
              <a:spcBef>
                <a:spcPts val="0"/>
              </a:spcBef>
              <a:spcAft>
                <a:spcPts val="0"/>
              </a:spcAft>
              <a:buNone/>
            </a:pPr>
            <a:endParaRPr u="sng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166" y="1274268"/>
            <a:ext cx="6684986" cy="489598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/>
          <p:nvPr/>
        </p:nvSpPr>
        <p:spPr>
          <a:xfrm>
            <a:off x="6367936" y="6174910"/>
            <a:ext cx="4627445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Figure 4. Tyro Mill Current Site Conditions [3]. </a:t>
            </a:r>
            <a:endParaRPr sz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3D31C-F2F2-7245-9580-39ED64DE43A9}"/>
              </a:ext>
            </a:extLst>
          </p:cNvPr>
          <p:cNvSpPr txBox="1"/>
          <p:nvPr/>
        </p:nvSpPr>
        <p:spPr>
          <a:xfrm>
            <a:off x="5703376" y="6648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"/>
          <p:cNvSpPr txBox="1">
            <a:spLocks noGrp="1"/>
          </p:cNvSpPr>
          <p:nvPr>
            <p:ph type="title"/>
          </p:nvPr>
        </p:nvSpPr>
        <p:spPr>
          <a:xfrm>
            <a:off x="1174375" y="593375"/>
            <a:ext cx="10602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>
                <a:solidFill>
                  <a:srgbClr val="000000"/>
                </a:solidFill>
              </a:rPr>
              <a:t>Current Gantt Chart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0" name="Google Shape;370;p41"/>
          <p:cNvSpPr txBox="1">
            <a:spLocks noGrp="1"/>
          </p:cNvSpPr>
          <p:nvPr>
            <p:ph type="body" idx="1"/>
          </p:nvPr>
        </p:nvSpPr>
        <p:spPr>
          <a:xfrm>
            <a:off x="1174400" y="1536625"/>
            <a:ext cx="1060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71" name="Google Shape;371;p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372" name="Google Shape;372;p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eft Arrow 6"/>
          <p:cNvSpPr/>
          <p:nvPr/>
        </p:nvSpPr>
        <p:spPr>
          <a:xfrm>
            <a:off x="7759337" y="1985554"/>
            <a:ext cx="792480" cy="3048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>
            <a:spLocks noGrp="1"/>
          </p:cNvSpPr>
          <p:nvPr>
            <p:ph type="title"/>
          </p:nvPr>
        </p:nvSpPr>
        <p:spPr>
          <a:xfrm>
            <a:off x="1221281" y="152462"/>
            <a:ext cx="1057144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Projected and Actual Project Hours</a:t>
            </a:r>
            <a:r>
              <a:rPr lang="en-US" b="1" dirty="0"/>
              <a:t/>
            </a:r>
            <a:br>
              <a:rPr lang="en-US" b="1" dirty="0"/>
            </a:br>
            <a:endParaRPr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31</a:t>
            </a:fld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502B923-2D0C-EB4C-AEB8-58DC65B03A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115951"/>
              </p:ext>
            </p:extLst>
          </p:nvPr>
        </p:nvGraphicFramePr>
        <p:xfrm>
          <a:off x="6428567" y="1720850"/>
          <a:ext cx="5599644" cy="438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" name="Worksheet" r:id="rId4" imgW="5486400" imgH="3467100" progId="Excel.Sheet.12">
                  <p:embed/>
                </p:oleObj>
              </mc:Choice>
              <mc:Fallback>
                <p:oleObj name="Worksheet" r:id="rId4" imgW="5486400" imgH="3467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28567" y="1720850"/>
                        <a:ext cx="5599644" cy="438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59C16D2-1579-E74E-9DF4-1EECE35BC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041550"/>
              </p:ext>
            </p:extLst>
          </p:nvPr>
        </p:nvGraphicFramePr>
        <p:xfrm>
          <a:off x="749300" y="1720850"/>
          <a:ext cx="5575300" cy="438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" name="Worksheet" r:id="rId6" imgW="5702300" imgH="3848100" progId="Excel.Sheet.12">
                  <p:embed/>
                </p:oleObj>
              </mc:Choice>
              <mc:Fallback>
                <p:oleObj name="Worksheet" r:id="rId6" imgW="5702300" imgH="3848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9300" y="1720850"/>
                        <a:ext cx="5575300" cy="438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9DF34E2-06DB-7C42-926D-A18A9C32943C}"/>
              </a:ext>
            </a:extLst>
          </p:cNvPr>
          <p:cNvSpPr txBox="1"/>
          <p:nvPr/>
        </p:nvSpPr>
        <p:spPr>
          <a:xfrm>
            <a:off x="797802" y="1351518"/>
            <a:ext cx="547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9. Projected Hours Required to Complete Project.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2F38C-17A1-AF42-A535-343B043E49C2}"/>
              </a:ext>
            </a:extLst>
          </p:cNvPr>
          <p:cNvSpPr txBox="1"/>
          <p:nvPr/>
        </p:nvSpPr>
        <p:spPr>
          <a:xfrm>
            <a:off x="6452452" y="1351518"/>
            <a:ext cx="531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10. Actual Hours Required to Complete Project.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C151-CA38-6846-85BC-B4A9933B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161" y="1048407"/>
            <a:ext cx="3894084" cy="238059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Projected Cost of Engineering Services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-303206" y="6333200"/>
            <a:ext cx="731600" cy="5248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32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7748F-9AE3-F54A-82E6-9F6C7F4598FD}"/>
              </a:ext>
            </a:extLst>
          </p:cNvPr>
          <p:cNvSpPr txBox="1"/>
          <p:nvPr/>
        </p:nvSpPr>
        <p:spPr>
          <a:xfrm>
            <a:off x="1091293" y="3616194"/>
            <a:ext cx="4013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Total Projected Cost: $81,276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A78FA07-D4CA-144A-AF5A-5389166306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329339"/>
              </p:ext>
            </p:extLst>
          </p:nvPr>
        </p:nvGraphicFramePr>
        <p:xfrm>
          <a:off x="5300412" y="0"/>
          <a:ext cx="68915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Worksheet" r:id="rId3" imgW="6172200" imgH="5727700" progId="Excel.Sheet.12">
                  <p:embed/>
                </p:oleObj>
              </mc:Choice>
              <mc:Fallback>
                <p:oleObj name="Worksheet" r:id="rId3" imgW="6172200" imgH="5727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0412" y="0"/>
                        <a:ext cx="689158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712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156CDE-CFC2-994F-BBB0-D4DB5399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18" y="603606"/>
            <a:ext cx="3894084" cy="238059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Actual Cost of Engineering Services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-226315" y="6299282"/>
            <a:ext cx="731600" cy="5248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33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Google Shape;395;p44">
            <a:extLst>
              <a:ext uri="{FF2B5EF4-FFF2-40B4-BE49-F238E27FC236}">
                <a16:creationId xmlns:a16="http://schemas.microsoft.com/office/drawing/2014/main" id="{BBB6A195-7F2C-934D-8BC7-E1DC7C384745}"/>
              </a:ext>
            </a:extLst>
          </p:cNvPr>
          <p:cNvSpPr txBox="1">
            <a:spLocks/>
          </p:cNvSpPr>
          <p:nvPr/>
        </p:nvSpPr>
        <p:spPr>
          <a:xfrm>
            <a:off x="1006718" y="2697212"/>
            <a:ext cx="4136782" cy="359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Pts val="1680"/>
              <a:buFont typeface="Franklin Gothic Book" panose="020B0503020102020204" pitchFamily="34" charset="0"/>
              <a:buNone/>
            </a:pPr>
            <a:r>
              <a:rPr lang="en-US" sz="2400" dirty="0"/>
              <a:t>Actual Project Cost: $57,424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Pts val="1680"/>
              <a:buFont typeface="Franklin Gothic Book" panose="020B0503020102020204" pitchFamily="34" charset="0"/>
              <a:buNone/>
            </a:pPr>
            <a:r>
              <a:rPr lang="en-US" sz="2400" dirty="0"/>
              <a:t>Under Budget by $23,852</a:t>
            </a:r>
          </a:p>
          <a:p>
            <a:pPr marL="609585" indent="-400038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Pts val="1125"/>
              <a:buFont typeface="Arial" panose="020B0604020202020204" pitchFamily="34" charset="0"/>
              <a:buChar char="•"/>
            </a:pPr>
            <a:r>
              <a:rPr lang="en-US" sz="2400" dirty="0"/>
              <a:t>Subcontracting was less than planned for</a:t>
            </a:r>
          </a:p>
          <a:p>
            <a:pPr marL="609585" indent="-40003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125"/>
              <a:buFont typeface="Arial" panose="020B0604020202020204" pitchFamily="34" charset="0"/>
              <a:buChar char="•"/>
            </a:pPr>
            <a:r>
              <a:rPr lang="en-US" sz="2400" dirty="0"/>
              <a:t>Total Hours were below the original projection.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82087DA-1CA6-F74A-BD57-6E8B40D607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111530"/>
              </p:ext>
            </p:extLst>
          </p:nvPr>
        </p:nvGraphicFramePr>
        <p:xfrm>
          <a:off x="5547946" y="2595"/>
          <a:ext cx="6644054" cy="6855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" name="Worksheet" r:id="rId3" imgW="5324318" imgH="5724518" progId="Excel.Sheet.12">
                  <p:embed/>
                </p:oleObj>
              </mc:Choice>
              <mc:Fallback>
                <p:oleObj name="Worksheet" r:id="rId3" imgW="5324318" imgH="572451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47946" y="2595"/>
                        <a:ext cx="6644054" cy="6855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991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5"/>
          <p:cNvSpPr txBox="1">
            <a:spLocks noGrp="1"/>
          </p:cNvSpPr>
          <p:nvPr>
            <p:ph type="title"/>
          </p:nvPr>
        </p:nvSpPr>
        <p:spPr>
          <a:xfrm>
            <a:off x="1074627" y="60160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Conclusions 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402" name="Google Shape;402;p45"/>
          <p:cNvSpPr txBox="1">
            <a:spLocks noGrp="1"/>
          </p:cNvSpPr>
          <p:nvPr>
            <p:ph type="body" idx="1"/>
          </p:nvPr>
        </p:nvSpPr>
        <p:spPr>
          <a:xfrm>
            <a:off x="640779" y="1399406"/>
            <a:ext cx="4639197" cy="42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95296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dirty="0"/>
              <a:t>The current tailings repository is sufficiently containing the contamination on site</a:t>
            </a: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400" dirty="0"/>
          </a:p>
          <a:p>
            <a:pPr marL="495296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dirty="0"/>
              <a:t>If the tailings repository continues to erode, it may fail and allow contamination to spread across the site</a:t>
            </a:r>
          </a:p>
          <a:p>
            <a:pPr marL="495296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95296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400" dirty="0"/>
              <a:t>The shooting range on the site may cause additional contamination, so the team suggests the BLM post signs restricting target shooting in the area </a:t>
            </a: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34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04" name="Google Shape;404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8833" y="1399406"/>
            <a:ext cx="6361424" cy="4213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67E85D-4319-5A4E-8012-961C48B51ED7}"/>
              </a:ext>
            </a:extLst>
          </p:cNvPr>
          <p:cNvSpPr txBox="1"/>
          <p:nvPr/>
        </p:nvSpPr>
        <p:spPr>
          <a:xfrm>
            <a:off x="6237742" y="5686465"/>
            <a:ext cx="4743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Figure 26. The Team After the First Day of Sampling.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"/>
          <p:cNvSpPr txBox="1">
            <a:spLocks noGrp="1"/>
          </p:cNvSpPr>
          <p:nvPr>
            <p:ph type="title"/>
          </p:nvPr>
        </p:nvSpPr>
        <p:spPr>
          <a:xfrm>
            <a:off x="1271650" y="593375"/>
            <a:ext cx="10576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>
                <a:solidFill>
                  <a:srgbClr val="000000"/>
                </a:solidFill>
              </a:rPr>
              <a:t>References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10" name="Google Shape;410;p46"/>
          <p:cNvSpPr txBox="1">
            <a:spLocks noGrp="1"/>
          </p:cNvSpPr>
          <p:nvPr>
            <p:ph type="body" idx="1"/>
          </p:nvPr>
        </p:nvSpPr>
        <p:spPr>
          <a:xfrm>
            <a:off x="879500" y="1356875"/>
            <a:ext cx="11360800" cy="550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[1]Bureau of Land Management, "Draft Final Engineering Evaluation/Cost Analysis Tyro Mill Site Kingman Field Office, Arizona," U.S. Department of Interior Bureau of Land Management Kingman Field Office, Kingman, 2002.</a:t>
            </a:r>
          </a:p>
          <a:p>
            <a:pPr marL="152396" lv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[2] US EPA “Superfund Site Assessment Process”, US EPA Website. [Online]. Available: </a:t>
            </a:r>
            <a:r>
              <a:rPr lang="en-US" sz="1800" dirty="0">
                <a:hlinkClick r:id="rId3"/>
              </a:rPr>
              <a:t>https://www.epa.gov/superfund/superfund-site-assessment-process</a:t>
            </a:r>
            <a:endParaRPr sz="1800" dirty="0">
              <a:solidFill>
                <a:schemeClr val="dk1"/>
              </a:solidFill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[3] E. Zielske, Interviewee, CENE 476 Client Meeting. [Interview]. 7 September 2018.</a:t>
            </a:r>
            <a:endParaRPr sz="1800" dirty="0">
              <a:solidFill>
                <a:schemeClr val="dk1"/>
              </a:solidFill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[4] Department of Environmental Quality, "Arizona Administrative Code Title 18. Environmental Quality Chapter 7. Department of Environment Quality Remedial Action", The Office of the Secretary of State, 2009.</a:t>
            </a:r>
            <a:endParaRPr sz="1800" dirty="0">
              <a:solidFill>
                <a:schemeClr val="dk1"/>
              </a:solidFill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[5] U. Olsson, "Confidence Intervals for the Mean of a Log-Normal Distribution", </a:t>
            </a:r>
            <a:r>
              <a:rPr lang="en-US" sz="1800" i="1" dirty="0">
                <a:solidFill>
                  <a:schemeClr val="dk1"/>
                </a:solidFill>
              </a:rPr>
              <a:t>Journal of Statistics Education</a:t>
            </a:r>
            <a:r>
              <a:rPr lang="en-US" sz="1800" dirty="0">
                <a:solidFill>
                  <a:schemeClr val="dk1"/>
                </a:solidFill>
              </a:rPr>
              <a:t>, 2005. [Online]. Available:</a:t>
            </a:r>
            <a:r>
              <a:rPr lang="en-US" sz="1800" dirty="0">
                <a:solidFill>
                  <a:schemeClr val="hlink"/>
                </a:solidFill>
                <a:uFill>
                  <a:noFill/>
                </a:uFill>
                <a:hlinkClick r:id="rId4"/>
              </a:rPr>
              <a:t> 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http://jse.amstat.org/v13n1/olsson.html</a:t>
            </a:r>
            <a:r>
              <a:rPr lang="en-US" sz="1800" dirty="0">
                <a:solidFill>
                  <a:schemeClr val="dk1"/>
                </a:solidFill>
              </a:rPr>
              <a:t>.   [Accessed: 16- Apr- 2019].</a:t>
            </a:r>
            <a:endParaRPr sz="1800" dirty="0">
              <a:solidFill>
                <a:schemeClr val="dk1"/>
              </a:solidFill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[6] Agency for Toxic Substances and Disease Registry, "Arsenic", Division of Toxicology and Environmental Medicine </a:t>
            </a:r>
            <a:r>
              <a:rPr lang="en-US" sz="1800" dirty="0" err="1">
                <a:solidFill>
                  <a:schemeClr val="dk1"/>
                </a:solidFill>
              </a:rPr>
              <a:t>ToxFAQs</a:t>
            </a:r>
            <a:r>
              <a:rPr lang="en-US" sz="1800" dirty="0">
                <a:solidFill>
                  <a:schemeClr val="dk1"/>
                </a:solidFill>
              </a:rPr>
              <a:t>, Atlanta, 2007.</a:t>
            </a:r>
            <a:endParaRPr sz="1800" dirty="0">
              <a:solidFill>
                <a:schemeClr val="dk1"/>
              </a:solidFill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[7] "Arsenic, Inorganic CASRN 7440-38-2 | IRIS | US EPA, ORD", </a:t>
            </a:r>
            <a:r>
              <a:rPr lang="en-US" sz="1800" i="1" dirty="0">
                <a:solidFill>
                  <a:schemeClr val="dk1"/>
                </a:solidFill>
              </a:rPr>
              <a:t>EPA</a:t>
            </a:r>
            <a:r>
              <a:rPr lang="en-US" sz="1800" dirty="0">
                <a:solidFill>
                  <a:schemeClr val="dk1"/>
                </a:solidFill>
              </a:rPr>
              <a:t>, 2017. [Online]. Available:</a:t>
            </a:r>
            <a:r>
              <a:rPr lang="en-US" sz="1800" dirty="0">
                <a:solidFill>
                  <a:schemeClr val="hlink"/>
                </a:solidFill>
                <a:uFill>
                  <a:noFill/>
                </a:uFill>
                <a:hlinkClick r:id="rId5"/>
              </a:rPr>
              <a:t> </a:t>
            </a:r>
            <a:r>
              <a:rPr lang="en-US" sz="1800" u="sng" dirty="0">
                <a:solidFill>
                  <a:schemeClr val="hlink"/>
                </a:solidFill>
                <a:hlinkClick r:id="rId5"/>
              </a:rPr>
              <a:t>https://cfpub.epa.gov/ncea/iris2/chemicalLanding.cfm?substance_nmbr=278</a:t>
            </a:r>
            <a:r>
              <a:rPr lang="en-US" sz="1800" dirty="0">
                <a:solidFill>
                  <a:schemeClr val="dk1"/>
                </a:solidFill>
              </a:rPr>
              <a:t>. [Accessed: 16- Apr- 2019].</a:t>
            </a:r>
            <a:endParaRPr sz="1800" dirty="0">
              <a:solidFill>
                <a:schemeClr val="dk1"/>
              </a:solidFill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[8] M. LaGrega, P. Buckingham and J. Evans, </a:t>
            </a:r>
            <a:r>
              <a:rPr lang="en-US" sz="1800" i="1" dirty="0">
                <a:solidFill>
                  <a:schemeClr val="dk1"/>
                </a:solidFill>
              </a:rPr>
              <a:t>Hazardous waste management</a:t>
            </a:r>
            <a:r>
              <a:rPr lang="en-US" sz="1800" dirty="0">
                <a:solidFill>
                  <a:schemeClr val="dk1"/>
                </a:solidFill>
              </a:rPr>
              <a:t>. New Delhi, India: MedTech, 2015.</a:t>
            </a: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[9] United States Environmental Protection Agency, "Update for Chapter 5 of the Exposure Factors Handbook Soil and Dust Ingestion", National Center of Environment Assessment Office of Research and Development, Washington, 2017.</a:t>
            </a:r>
          </a:p>
          <a:p>
            <a:pPr marL="152396" lv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dk1"/>
                </a:solidFill>
              </a:rPr>
              <a:t>[10] </a:t>
            </a:r>
            <a:r>
              <a:rPr lang="en-US" dirty="0" err="1"/>
              <a:t>Loarie</a:t>
            </a:r>
            <a:r>
              <a:rPr lang="en-US" dirty="0"/>
              <a:t> et al. “</a:t>
            </a:r>
            <a:r>
              <a:rPr lang="en-US" dirty="0" err="1"/>
              <a:t>iNaturalist</a:t>
            </a:r>
            <a:r>
              <a:rPr lang="en-US" dirty="0"/>
              <a:t> Standard Places v1.0” [Online]. Available: </a:t>
            </a:r>
            <a:r>
              <a:rPr lang="en-US" dirty="0">
                <a:hlinkClick r:id="rId6"/>
              </a:rPr>
              <a:t>http://www.inaturalist.org/pages/inat+standard+places</a:t>
            </a:r>
            <a:r>
              <a:rPr lang="en-US" dirty="0"/>
              <a:t> </a:t>
            </a:r>
            <a:endParaRPr sz="1800" dirty="0">
              <a:solidFill>
                <a:schemeClr val="dk1"/>
              </a:solidFill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35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858714" y="2264872"/>
            <a:ext cx="31417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lvl="0" indent="-380990"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The most recent sampling event occurred in April of 2018 </a:t>
            </a:r>
          </a:p>
          <a:p>
            <a:pPr lvl="0">
              <a:buClr>
                <a:srgbClr val="000000"/>
              </a:buClr>
              <a:buSzPts val="1400"/>
            </a:pPr>
            <a:endParaRPr lang="en-US" sz="2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380990" lvl="0" indent="-380990"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Concerning levels of uranium, arsenic, nickel, manganese, and antimony were detected via X-Ray </a:t>
            </a:r>
            <a:r>
              <a:rPr lang="en-US" sz="2000" dirty="0">
                <a:solidFill>
                  <a:srgbClr val="000000"/>
                </a:solidFill>
              </a:rPr>
              <a:t>Fluorescence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  <a:cs typeface="Calibri"/>
                <a:sym typeface="Calibri"/>
              </a:rPr>
              <a:t>a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nalysis on the site [3]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3441003-302E-2F4C-85C4-2C4C77498F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387710"/>
              </p:ext>
            </p:extLst>
          </p:nvPr>
        </p:nvGraphicFramePr>
        <p:xfrm>
          <a:off x="4287413" y="2291294"/>
          <a:ext cx="7627007" cy="3451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Worksheet" r:id="rId3" imgW="5892800" imgH="2667000" progId="Excel.Sheet.12">
                  <p:embed/>
                </p:oleObj>
              </mc:Choice>
              <mc:Fallback>
                <p:oleObj name="Worksheet" r:id="rId3" imgW="5892800" imgH="26670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3441003-302E-2F4C-85C4-2C4C77498F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7413" y="2291294"/>
                        <a:ext cx="7627007" cy="3451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164;p17">
            <a:extLst>
              <a:ext uri="{FF2B5EF4-FFF2-40B4-BE49-F238E27FC236}">
                <a16:creationId xmlns:a16="http://schemas.microsoft.com/office/drawing/2014/main" id="{B7BF152E-C08C-8F4F-89CE-1298E45BA89B}"/>
              </a:ext>
            </a:extLst>
          </p:cNvPr>
          <p:cNvSpPr/>
          <p:nvPr/>
        </p:nvSpPr>
        <p:spPr>
          <a:xfrm>
            <a:off x="5650060" y="1880925"/>
            <a:ext cx="490171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Table 1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 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April 2018 Sampling Event Results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[3]. </a:t>
            </a:r>
            <a:endParaRPr sz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0;p17"/>
          <p:cNvSpPr txBox="1">
            <a:spLocks noGrp="1"/>
          </p:cNvSpPr>
          <p:nvPr>
            <p:ph type="title"/>
          </p:nvPr>
        </p:nvSpPr>
        <p:spPr>
          <a:xfrm>
            <a:off x="831200" y="53034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</a:rPr>
              <a:t>Tyro Mill Project Overview</a:t>
            </a:r>
            <a:endParaRPr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8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1089365" y="17783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</a:rPr>
              <a:t>Tyro Mill Project Overview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5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2033233" y="908338"/>
            <a:ext cx="3772500" cy="21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Purpose</a:t>
            </a:r>
            <a:endParaRPr sz="2000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To provide the client with information on the contamination present at the Tyro Mill site through the development of a Preliminary Assessment/Site Investigation report</a:t>
            </a:r>
            <a:endParaRPr sz="1800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6"/>
          <p:cNvSpPr txBox="1"/>
          <p:nvPr/>
        </p:nvSpPr>
        <p:spPr>
          <a:xfrm>
            <a:off x="6729119" y="890093"/>
            <a:ext cx="4275300" cy="21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What is a Preliminary Assessment/Site Investigation Report? </a:t>
            </a:r>
            <a:endParaRPr sz="1800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34715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The first step in the CERCLA (Superfund)  process </a:t>
            </a:r>
            <a:endParaRPr sz="1800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marR="0" lvl="0" indent="-347154" algn="l" rtl="0">
              <a:spcBef>
                <a:spcPts val="0"/>
              </a:spcBef>
              <a:spcAft>
                <a:spcPts val="0"/>
              </a:spcAft>
              <a:buSzPts val="1867"/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Calibri"/>
                <a:cs typeface="Calibri"/>
                <a:sym typeface="Calibri"/>
              </a:rPr>
              <a:t>E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valuate whether the contamination present at site poses a significant threat to human health [2]</a:t>
            </a:r>
            <a:endParaRPr sz="1800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16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233" y="2972649"/>
            <a:ext cx="8971186" cy="333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 txBox="1"/>
          <p:nvPr/>
        </p:nvSpPr>
        <p:spPr>
          <a:xfrm>
            <a:off x="2033233" y="6200700"/>
            <a:ext cx="9391773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Figure 3. EPA’s Superfund Assessment Process Showing the Location of the PA/SI step [2].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endParaRPr sz="1800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4107050" y="4473731"/>
            <a:ext cx="3057543" cy="918287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425A-ACC8-AF43-B428-D87A6DE4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00" y="380716"/>
            <a:ext cx="11360800" cy="763600"/>
          </a:xfrm>
        </p:spPr>
        <p:txBody>
          <a:bodyPr/>
          <a:lstStyle/>
          <a:p>
            <a:r>
              <a:rPr lang="en-US" dirty="0"/>
              <a:t>Project Scope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9BB83-2950-EE43-88B3-C043AD8A39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A67FF-CA7E-D849-BD0A-18EF5DC61945}"/>
              </a:ext>
            </a:extLst>
          </p:cNvPr>
          <p:cNvSpPr/>
          <p:nvPr/>
        </p:nvSpPr>
        <p:spPr>
          <a:xfrm>
            <a:off x="1086381" y="1292363"/>
            <a:ext cx="6096000" cy="58785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</a:rPr>
              <a:t>Task 1: Work Plan</a:t>
            </a:r>
            <a:endParaRPr lang="en-US" sz="2000" b="1" u="sng" dirty="0"/>
          </a:p>
          <a:p>
            <a:pPr indent="609575"/>
            <a:r>
              <a:rPr lang="en-US" sz="2000" dirty="0">
                <a:solidFill>
                  <a:srgbClr val="000000"/>
                </a:solidFill>
              </a:rPr>
              <a:t>1.1 Sampling and Analysis Plan (SAP)</a:t>
            </a:r>
            <a:endParaRPr lang="en-US" sz="2000" dirty="0"/>
          </a:p>
          <a:p>
            <a:pPr indent="609575"/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   </a:t>
            </a:r>
            <a:r>
              <a:rPr lang="en-US" sz="2000" dirty="0">
                <a:solidFill>
                  <a:srgbClr val="000000"/>
                </a:solidFill>
              </a:rPr>
              <a:t>1.2 Health and Safety Plan</a:t>
            </a:r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b="1" u="sng" dirty="0">
                <a:solidFill>
                  <a:srgbClr val="000000"/>
                </a:solidFill>
              </a:rPr>
              <a:t>Task 2: Sampling </a:t>
            </a:r>
            <a:endParaRPr lang="en-US" sz="2000" b="1" u="sng" dirty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b="1" u="sng" dirty="0">
                <a:solidFill>
                  <a:srgbClr val="000000"/>
                </a:solidFill>
              </a:rPr>
              <a:t>Task 3: Analysis</a:t>
            </a:r>
            <a:endParaRPr lang="en-US" sz="2000" b="1" u="sng" dirty="0"/>
          </a:p>
          <a:p>
            <a:pPr indent="609575"/>
            <a:r>
              <a:rPr lang="en-US" sz="2000" dirty="0">
                <a:solidFill>
                  <a:srgbClr val="000000"/>
                </a:solidFill>
              </a:rPr>
              <a:t>3.1 Sieving and Drying</a:t>
            </a:r>
            <a:endParaRPr lang="en-US" sz="2000" dirty="0"/>
          </a:p>
          <a:p>
            <a:pPr indent="609575"/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   </a:t>
            </a:r>
            <a:r>
              <a:rPr lang="en-US" sz="2000" dirty="0">
                <a:solidFill>
                  <a:srgbClr val="000000"/>
                </a:solidFill>
              </a:rPr>
              <a:t>3.2 X-Ray Fluorescence (XRF) Analysis</a:t>
            </a:r>
            <a:endParaRPr lang="en-US" sz="2000" dirty="0"/>
          </a:p>
          <a:p>
            <a:pPr marL="609575"/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3.3 Flame Atomic Absorption Spectroscopy (FAAS) Analysis (Subcontracted to Western Technologies)</a:t>
            </a:r>
            <a:endParaRPr lang="en-US" sz="2000" dirty="0"/>
          </a:p>
          <a:p>
            <a:pPr marL="609575"/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3.4 XRF and FAAS Correlation</a:t>
            </a:r>
            <a:endParaRPr lang="en-US" sz="20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C7D969-B0D6-D648-ABC2-0F19E83F8437}"/>
              </a:ext>
            </a:extLst>
          </p:cNvPr>
          <p:cNvSpPr/>
          <p:nvPr/>
        </p:nvSpPr>
        <p:spPr>
          <a:xfrm>
            <a:off x="7182381" y="1292363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</a:rPr>
              <a:t>Task 4: Risk Assessment </a:t>
            </a:r>
            <a:endParaRPr lang="en-US" sz="2000" b="1" u="sng" dirty="0"/>
          </a:p>
          <a:p>
            <a:r>
              <a:rPr lang="en-US" sz="2000" dirty="0">
                <a:solidFill>
                  <a:srgbClr val="000000"/>
                </a:solidFill>
              </a:rPr>
              <a:t>	4.1 Human Risk Assessment</a:t>
            </a:r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solidFill>
                  <a:srgbClr val="000000"/>
                </a:solidFill>
              </a:rPr>
              <a:t>4.2 Ecological Risk Assessment</a:t>
            </a:r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b="1" u="sng" dirty="0">
                <a:solidFill>
                  <a:srgbClr val="000000"/>
                </a:solidFill>
              </a:rPr>
              <a:t>Task 5: Project Impacts</a:t>
            </a:r>
            <a:endParaRPr lang="en-US" sz="2000" b="1" u="sng" dirty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b="1" u="sng" dirty="0">
                <a:solidFill>
                  <a:srgbClr val="000000"/>
                </a:solidFill>
              </a:rPr>
              <a:t>Task 6: Project Management </a:t>
            </a:r>
            <a:endParaRPr lang="en-US" sz="2000" b="1" u="sng" dirty="0"/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6.1 Meetings</a:t>
            </a:r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solidFill>
                  <a:srgbClr val="000000"/>
                </a:solidFill>
              </a:rPr>
              <a:t>6.2 Correspondence</a:t>
            </a:r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solidFill>
                  <a:srgbClr val="000000"/>
                </a:solidFill>
              </a:rPr>
              <a:t>6.3 Schedule Management</a:t>
            </a:r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solidFill>
                  <a:srgbClr val="000000"/>
                </a:solidFill>
              </a:rPr>
              <a:t>6.4 Project Deliverables</a:t>
            </a:r>
            <a:endParaRPr lang="en-US" sz="20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921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1089370" y="593367"/>
            <a:ext cx="1068702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</a:rPr>
              <a:t>Development of the Work Plan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1"/>
          </p:nvPr>
        </p:nvSpPr>
        <p:spPr>
          <a:xfrm>
            <a:off x="869188" y="1548630"/>
            <a:ext cx="5330134" cy="4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 dirty="0">
                <a:solidFill>
                  <a:schemeClr val="dk1"/>
                </a:solidFill>
              </a:rPr>
              <a:t>Sampling and Analysis Plan (SAP) </a:t>
            </a:r>
            <a:endParaRPr u="sng" dirty="0">
              <a:solidFill>
                <a:schemeClr val="dk1"/>
              </a:solidFill>
            </a:endParaRPr>
          </a:p>
          <a:p>
            <a:pPr marL="990575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i="0" dirty="0">
                <a:solidFill>
                  <a:schemeClr val="dk1"/>
                </a:solidFill>
              </a:rPr>
              <a:t>Field Grid Sampling Methods and Procedures</a:t>
            </a:r>
            <a:endParaRPr i="0" dirty="0">
              <a:solidFill>
                <a:schemeClr val="dk1"/>
              </a:solidFill>
            </a:endParaRPr>
          </a:p>
          <a:p>
            <a:pPr marL="990575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i="0" dirty="0">
                <a:solidFill>
                  <a:schemeClr val="dk1"/>
                </a:solidFill>
              </a:rPr>
              <a:t>Labeling of Samples and Containers</a:t>
            </a:r>
            <a:endParaRPr i="0" dirty="0">
              <a:solidFill>
                <a:schemeClr val="dk1"/>
              </a:solidFill>
            </a:endParaRPr>
          </a:p>
          <a:p>
            <a:pPr marL="990575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i="0" dirty="0">
                <a:solidFill>
                  <a:schemeClr val="dk1"/>
                </a:solidFill>
              </a:rPr>
              <a:t>Sample Transportation, Packing, and Preservation</a:t>
            </a:r>
            <a:endParaRPr i="0" dirty="0">
              <a:solidFill>
                <a:schemeClr val="dk1"/>
              </a:solidFill>
            </a:endParaRPr>
          </a:p>
          <a:p>
            <a:pPr marL="990575" lvl="1" indent="-26246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dirty="0"/>
          </a:p>
          <a:p>
            <a:pPr marL="380990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u="sng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7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869188" y="4300723"/>
            <a:ext cx="4987500" cy="24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Health and Safety Plan (HASP)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		</a:t>
            </a:r>
            <a:endParaRPr sz="200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990575" marR="0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Decontamination Procedures </a:t>
            </a:r>
            <a:endParaRPr sz="20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990575" marR="0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Safety Training Requirements</a:t>
            </a:r>
            <a:endParaRPr sz="20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990575" marR="0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Emergency Response Procedures</a:t>
            </a:r>
            <a:endParaRPr sz="20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4318D-C14A-A14C-A07F-CFB2090BF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80" y="1688652"/>
            <a:ext cx="5532607" cy="4149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FECBC-0734-864F-94C4-B501256C179D}"/>
              </a:ext>
            </a:extLst>
          </p:cNvPr>
          <p:cNvSpPr txBox="1"/>
          <p:nvPr/>
        </p:nvSpPr>
        <p:spPr>
          <a:xfrm>
            <a:off x="6974031" y="5820097"/>
            <a:ext cx="393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4. Tyro Mill Site Looking South.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>
            <a:spLocks noGrp="1"/>
          </p:cNvSpPr>
          <p:nvPr>
            <p:ph type="title"/>
          </p:nvPr>
        </p:nvSpPr>
        <p:spPr>
          <a:xfrm>
            <a:off x="977074" y="593367"/>
            <a:ext cx="1079932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rgbClr val="000000"/>
                </a:solidFill>
              </a:rPr>
              <a:t>Sampling Plan </a:t>
            </a:r>
            <a:r>
              <a:rPr lang="en-US" b="1" dirty="0"/>
              <a:t> </a:t>
            </a:r>
            <a:endParaRPr b="1" dirty="0"/>
          </a:p>
        </p:txBody>
      </p:sp>
      <p:sp>
        <p:nvSpPr>
          <p:cNvPr id="187" name="Google Shape;187;p20"/>
          <p:cNvSpPr txBox="1">
            <a:spLocks noGrp="1"/>
          </p:cNvSpPr>
          <p:nvPr>
            <p:ph type="body" idx="1"/>
          </p:nvPr>
        </p:nvSpPr>
        <p:spPr>
          <a:xfrm>
            <a:off x="653847" y="1930539"/>
            <a:ext cx="4460594" cy="3742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 dirty="0">
                <a:solidFill>
                  <a:schemeClr val="dk1"/>
                </a:solidFill>
              </a:rPr>
              <a:t>On-Site Sampling Event</a:t>
            </a:r>
            <a:r>
              <a:rPr lang="en-US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990575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i="0" dirty="0">
                <a:solidFill>
                  <a:schemeClr val="dk1"/>
                </a:solidFill>
              </a:rPr>
              <a:t>Two Day Sampling Event </a:t>
            </a:r>
          </a:p>
          <a:p>
            <a:pPr marL="609585" lvl="1" indent="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r>
              <a:rPr lang="en-US" i="0" dirty="0">
                <a:solidFill>
                  <a:schemeClr val="dk1"/>
                </a:solidFill>
              </a:rPr>
              <a:t>(Friday 1/25 to Saturday 1/26)</a:t>
            </a:r>
            <a:endParaRPr i="0" dirty="0">
              <a:solidFill>
                <a:schemeClr val="dk1"/>
              </a:solidFill>
            </a:endParaRPr>
          </a:p>
          <a:p>
            <a:pPr marL="990575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i="0" dirty="0">
                <a:solidFill>
                  <a:schemeClr val="dk1"/>
                </a:solidFill>
              </a:rPr>
              <a:t>70 Grid Samples</a:t>
            </a:r>
            <a:endParaRPr i="0" dirty="0">
              <a:solidFill>
                <a:schemeClr val="dk1"/>
              </a:solidFill>
            </a:endParaRPr>
          </a:p>
          <a:p>
            <a:pPr marL="990575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i="0" dirty="0">
                <a:solidFill>
                  <a:schemeClr val="dk1"/>
                </a:solidFill>
              </a:rPr>
              <a:t>Hot Spot Samples</a:t>
            </a:r>
            <a:endParaRPr i="0" dirty="0">
              <a:solidFill>
                <a:schemeClr val="dk1"/>
              </a:solidFill>
            </a:endParaRPr>
          </a:p>
          <a:p>
            <a:pPr marL="990575" lvl="1" indent="-38099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i="0" dirty="0">
                <a:solidFill>
                  <a:schemeClr val="dk1"/>
                </a:solidFill>
              </a:rPr>
              <a:t>Background Samples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dirty="0"/>
          </a:p>
          <a:p>
            <a:pPr marL="380990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u="sng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8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9" name="Google Shape;189;p20"/>
          <p:cNvSpPr/>
          <p:nvPr/>
        </p:nvSpPr>
        <p:spPr>
          <a:xfrm>
            <a:off x="4818394" y="5672709"/>
            <a:ext cx="7233919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Figure 5. Original Grid Sampling Map 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Prepared in Work Plan.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1266" name="Picture 2" descr="https://lh5.googleusercontent.com/Dp7-YMmtwGrgkb4Iv6Zcm6F7xmGvlyJlTKt3nbzPTnFL9_5F6khAcMK3Ai1SAqG4lAObYrxSZtXYEtsT-VtGjNNH3TCHZ6uN4G4wFm8ByY_CCuv5slWnWVtv_8bfbfab47Yl2vqp">
            <a:extLst>
              <a:ext uri="{FF2B5EF4-FFF2-40B4-BE49-F238E27FC236}">
                <a16:creationId xmlns:a16="http://schemas.microsoft.com/office/drawing/2014/main" id="{7140EC1C-8890-D645-8E27-9D117312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394" y="1655652"/>
            <a:ext cx="7078070" cy="40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>
            <a:spLocks noGrp="1"/>
          </p:cNvSpPr>
          <p:nvPr>
            <p:ph type="title"/>
          </p:nvPr>
        </p:nvSpPr>
        <p:spPr>
          <a:xfrm>
            <a:off x="946484" y="418758"/>
            <a:ext cx="1058928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</a:rPr>
              <a:t>Current Site Conditions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tx1"/>
                </a:solidFill>
              </a:rPr>
              <a:t>9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96" name="Google Shape;196;p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911" y="1482757"/>
            <a:ext cx="6426089" cy="481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484" y="1282491"/>
            <a:ext cx="4819425" cy="189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484" y="3482866"/>
            <a:ext cx="4819425" cy="292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1"/>
          <p:cNvSpPr txBox="1"/>
          <p:nvPr/>
        </p:nvSpPr>
        <p:spPr>
          <a:xfrm>
            <a:off x="6144255" y="6261037"/>
            <a:ext cx="5669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8. Exposed Liner found on the West End of Site </a:t>
            </a:r>
            <a:endParaRPr sz="1600" dirty="0">
              <a:latin typeface="+mn-lt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1187116" y="6355377"/>
            <a:ext cx="417316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7. Fire Pit Found near Grid Sample 57</a:t>
            </a:r>
            <a:endParaRPr sz="1600" dirty="0">
              <a:latin typeface="+mn-lt"/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946484" y="3084191"/>
            <a:ext cx="4819427" cy="41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+mn-lt"/>
              </a:rPr>
              <a:t>Figure 6. </a:t>
            </a:r>
            <a:r>
              <a:rPr lang="en-US" sz="1600" dirty="0"/>
              <a:t>Evidence of Target Shooting on Repository. </a:t>
            </a:r>
            <a:endParaRPr sz="1600" dirty="0"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{C2A07E03-7738-2C48-B9DE-1D921EB11D15}tf10001072</Template>
  <TotalTime>2324</TotalTime>
  <Words>1797</Words>
  <Application>Microsoft Office PowerPoint</Application>
  <PresentationFormat>Widescreen</PresentationFormat>
  <Paragraphs>387</Paragraphs>
  <Slides>35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Franklin Gothic Book</vt:lpstr>
      <vt:lpstr>Times New Roman</vt:lpstr>
      <vt:lpstr>Crop</vt:lpstr>
      <vt:lpstr>Worksheet</vt:lpstr>
      <vt:lpstr>Tyro Mill Preliminary Assessment/Site Investigation </vt:lpstr>
      <vt:lpstr>Tyro Mill Project Overview </vt:lpstr>
      <vt:lpstr>Tyro Mill Project Overview</vt:lpstr>
      <vt:lpstr>Tyro Mill Project Overview</vt:lpstr>
      <vt:lpstr>Tyro Mill Project Overview</vt:lpstr>
      <vt:lpstr>Project Scope </vt:lpstr>
      <vt:lpstr>Development of the Work Plan</vt:lpstr>
      <vt:lpstr>Sampling Plan  </vt:lpstr>
      <vt:lpstr>Current Site Conditions</vt:lpstr>
      <vt:lpstr>Field Sampling </vt:lpstr>
      <vt:lpstr>Sampling </vt:lpstr>
      <vt:lpstr>Drying and Sieving of Samples </vt:lpstr>
      <vt:lpstr>X-Ray Fluorescence Analysis</vt:lpstr>
      <vt:lpstr>X-Ray Fluorescence Analysis</vt:lpstr>
      <vt:lpstr>Identification of Contaminants of Concern     </vt:lpstr>
      <vt:lpstr>X-Ray Fluorescence Analysis Results</vt:lpstr>
      <vt:lpstr>Selected Contaminants of Concern</vt:lpstr>
      <vt:lpstr>Data Correlation and XRF Correction </vt:lpstr>
      <vt:lpstr>Corrected XRF Data for Arsenic</vt:lpstr>
      <vt:lpstr>Human Health Risk Assessment</vt:lpstr>
      <vt:lpstr>Exposure Point Concentrations </vt:lpstr>
      <vt:lpstr>Human Health Risk Assessment</vt:lpstr>
      <vt:lpstr>Human Health Risk Assessment</vt:lpstr>
      <vt:lpstr>Human Health Risk Assessment</vt:lpstr>
      <vt:lpstr>Human Health Risk Assessment</vt:lpstr>
      <vt:lpstr>Ecological Risk Assessment</vt:lpstr>
      <vt:lpstr>Ecological Risk Assessment</vt:lpstr>
      <vt:lpstr>Project Impacts</vt:lpstr>
      <vt:lpstr>Predicted Project Schedule</vt:lpstr>
      <vt:lpstr>Current Gantt Chart</vt:lpstr>
      <vt:lpstr>Projected and Actual Project Hours </vt:lpstr>
      <vt:lpstr>Projected Cost of Engineering Services</vt:lpstr>
      <vt:lpstr>Actual Cost of Engineering Services</vt:lpstr>
      <vt:lpstr>Conclusions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Tyro Mill Preliminary Assessment/Site Investigation</dc:title>
  <dc:creator>Eryn Rae Guevara</dc:creator>
  <cp:lastModifiedBy>Cline Library Checkout PC Laptop</cp:lastModifiedBy>
  <cp:revision>121</cp:revision>
  <dcterms:modified xsi:type="dcterms:W3CDTF">2019-04-30T22:08:47Z</dcterms:modified>
</cp:coreProperties>
</file>